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300" r:id="rId5"/>
    <p:sldId id="301" r:id="rId6"/>
    <p:sldId id="297" r:id="rId7"/>
    <p:sldId id="298" r:id="rId8"/>
    <p:sldId id="315" r:id="rId9"/>
    <p:sldId id="299" r:id="rId10"/>
    <p:sldId id="309" r:id="rId11"/>
    <p:sldId id="306" r:id="rId12"/>
    <p:sldId id="308" r:id="rId13"/>
    <p:sldId id="314" r:id="rId14"/>
    <p:sldId id="316" r:id="rId15"/>
    <p:sldId id="319" r:id="rId16"/>
    <p:sldId id="317" r:id="rId17"/>
    <p:sldId id="318" r:id="rId18"/>
    <p:sldId id="305" r:id="rId19"/>
    <p:sldId id="303" r:id="rId20"/>
    <p:sldId id="304" r:id="rId21"/>
    <p:sldId id="310" r:id="rId22"/>
    <p:sldId id="313" r:id="rId23"/>
    <p:sldId id="302" r:id="rId24"/>
  </p:sldIdLst>
  <p:sldSz cx="12192000" cy="6858000"/>
  <p:notesSz cx="6858000" cy="9144000"/>
  <p:defaultTextStyle>
    <a:defPPr rtl="0">
      <a:defRPr lang="zh-tw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F6A"/>
    <a:srgbClr val="FAA534"/>
    <a:srgbClr val="3D4056"/>
    <a:srgbClr val="F8F8F7"/>
    <a:srgbClr val="1A1211"/>
    <a:srgbClr val="101012"/>
    <a:srgbClr val="3F2F27"/>
    <a:srgbClr val="253F58"/>
    <a:srgbClr val="302D2C"/>
    <a:srgbClr val="312D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80" autoAdjust="0"/>
    <p:restoredTop sz="93830" autoAdjust="0"/>
  </p:normalViewPr>
  <p:slideViewPr>
    <p:cSldViewPr snapToGrid="0">
      <p:cViewPr varScale="1">
        <p:scale>
          <a:sx n="72" d="100"/>
          <a:sy n="7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09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76FD1A9-AA27-4948-BCD8-B001FF2909B0}" type="datetime1">
              <a:rPr lang="zh-TW" altLang="en-US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2022/3/14</a:t>
            </a:fld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B53ADFC-ABB8-401A-BB24-33FDAFEDCEBD}" type="slidenum">
              <a:rPr lang="en-US" altLang="zh-TW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‹#›</a:t>
            </a:fld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332493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zh-TW" altLang="en-US" noProof="0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A818C5E9-5966-460E-861F-1663B2AAAED6}" type="datetime1">
              <a:rPr lang="zh-TW" altLang="en-US" noProof="0" smtClean="0"/>
              <a:t>2022/3/14</a:t>
            </a:fld>
            <a:endParaRPr lang="zh-TW" altLang="en-US" noProof="0" dirty="0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zh-TW" altLang="en-US" noProof="0" dirty="0"/>
          </a:p>
        </p:txBody>
      </p:sp>
      <p:sp>
        <p:nvSpPr>
          <p:cNvPr id="5" name="備忘稿預留位置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zh-TW" altLang="en-US" noProof="0" dirty="0"/>
              <a:t>按一下以編輯母片文字樣式</a:t>
            </a:r>
          </a:p>
          <a:p>
            <a:pPr lvl="1" rtl="0"/>
            <a:r>
              <a:rPr lang="zh-TW" altLang="en-US" noProof="0" dirty="0"/>
              <a:t>第二層</a:t>
            </a:r>
          </a:p>
          <a:p>
            <a:pPr lvl="2" rtl="0"/>
            <a:r>
              <a:rPr lang="zh-TW" altLang="en-US" noProof="0" dirty="0"/>
              <a:t>第三層</a:t>
            </a:r>
          </a:p>
          <a:p>
            <a:pPr lvl="3" rtl="0"/>
            <a:r>
              <a:rPr lang="zh-TW" altLang="en-US" noProof="0" dirty="0"/>
              <a:t>第四層</a:t>
            </a:r>
          </a:p>
          <a:p>
            <a:pPr lvl="4" rtl="0"/>
            <a:r>
              <a:rPr lang="zh-TW" altLang="en-US" noProof="0" dirty="0"/>
              <a:t>第五層</a:t>
            </a:r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zh-TW" altLang="en-US" noProof="0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4B725628-3A68-42F4-BA86-981817953149}" type="slidenum">
              <a:rPr lang="en-US" altLang="zh-TW" noProof="0" smtClean="0"/>
              <a:pPr/>
              <a:t>‹#›</a:t>
            </a:fld>
            <a:endParaRPr lang="zh-TW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6492586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橢圓​​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rtlCol="0" anchor="ctr">
            <a:normAutofit/>
          </a:bodyPr>
          <a:lstStyle>
            <a:lvl1pPr algn="r">
              <a:defRPr sz="5000" spc="200" baseline="0"/>
            </a:lvl1pPr>
          </a:lstStyle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rtlCol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zh-TW" altLang="en-US" noProof="0"/>
              <a:t>按一下以編輯母片子標題樣式</a:t>
            </a:r>
            <a:endParaRPr lang="zh-TW" altLang="en-US" noProof="0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>
              <a:defRPr/>
            </a:lvl1pPr>
          </a:lstStyle>
          <a:p>
            <a:pPr rtl="0"/>
            <a:fld id="{7A924ABB-3B85-4512-9CDA-E2DA9B22D0C8}" type="datetime1">
              <a:rPr lang="zh-TW" altLang="en-US" noProof="0" smtClean="0"/>
              <a:t>2022/3/14</a:t>
            </a:fld>
            <a:endParaRPr lang="zh-TW" altLang="en-US" noProof="0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 dirty="0"/>
              <a:t>KAHAP INC.</a:t>
            </a:r>
            <a:endParaRPr lang="zh-TW" altLang="en-US" noProof="0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  <p:cxnSp>
        <p:nvCxnSpPr>
          <p:cNvPr id="8" name="直線接點​​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直排文字預留位置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  <a:endParaRPr lang="zh-TW" altLang="en-US" noProof="0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E9FC1C1-12BC-4A37-8EB0-4ECB1220FF52}" type="datetime1">
              <a:rPr lang="zh-TW" altLang="en-US" noProof="0" smtClean="0"/>
              <a:t>2022/3/14</a:t>
            </a:fld>
            <a:endParaRPr lang="zh-TW" altLang="en-US" noProof="0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 dirty="0"/>
              <a:t>KAHAP INC.</a:t>
            </a:r>
            <a:endParaRPr lang="zh-TW" altLang="en-US" noProof="0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 rtlCol="0"/>
          <a:lstStyle/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直排文字預留位置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 rtlCol="0"/>
          <a:lstStyle/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  <a:endParaRPr lang="zh-TW" altLang="en-US" noProof="0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31B4029-1E03-443C-9D9D-DBABB8720270}" type="datetime1">
              <a:rPr lang="zh-TW" altLang="en-US" noProof="0" smtClean="0"/>
              <a:t>2022/3/14</a:t>
            </a:fld>
            <a:endParaRPr lang="zh-TW" altLang="en-US" noProof="0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 dirty="0"/>
              <a:t>KAHAP INC.</a:t>
            </a:r>
            <a:endParaRPr lang="zh-TW" altLang="en-US" noProof="0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  <p:cxnSp>
        <p:nvCxnSpPr>
          <p:cNvPr id="7" name="直線接點​​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內容預留位置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  <a:endParaRPr lang="zh-TW" altLang="en-US" noProof="0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B5113CF-9CA9-4EDD-AA63-BDD627BF1B68}" type="datetime1">
              <a:rPr lang="zh-TW" altLang="en-US" noProof="0" smtClean="0"/>
              <a:t>2022/3/14</a:t>
            </a:fld>
            <a:endParaRPr lang="zh-TW" altLang="en-US" noProof="0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 dirty="0"/>
              <a:t>KAHAP INC.</a:t>
            </a:r>
            <a:endParaRPr lang="zh-TW" altLang="en-US" noProof="0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橢圓​​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rtlCol="0" anchor="ctr">
            <a:normAutofit/>
          </a:bodyPr>
          <a:lstStyle>
            <a:lvl1pPr algn="r">
              <a:defRPr sz="5000" b="0" spc="200" baseline="0"/>
            </a:lvl1pPr>
          </a:lstStyle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rtlCol="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1A3E016-D558-422D-8CDC-C84B29A5BB78}" type="datetime1">
              <a:rPr lang="zh-TW" altLang="en-US" noProof="0" smtClean="0"/>
              <a:t>2022/3/14</a:t>
            </a:fld>
            <a:endParaRPr lang="zh-TW" altLang="en-US" noProof="0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 dirty="0"/>
              <a:t>KAHAP INC.</a:t>
            </a:r>
            <a:endParaRPr lang="zh-TW" altLang="en-US" noProof="0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  <p:cxnSp>
        <p:nvCxnSpPr>
          <p:cNvPr id="8" name="直線接點​​(S)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 rtlCol="0"/>
          <a:lstStyle/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內容預留位置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 rtlCol="0"/>
          <a:lstStyle/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  <a:endParaRPr lang="zh-TW" altLang="en-US" noProof="0" dirty="0"/>
          </a:p>
        </p:txBody>
      </p:sp>
      <p:sp>
        <p:nvSpPr>
          <p:cNvPr id="4" name="內容預留位置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 rtlCol="0"/>
          <a:lstStyle/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  <a:endParaRPr lang="zh-TW" altLang="en-US" noProof="0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AD9F774-0936-415B-B027-E30F910F5732}" type="datetime1">
              <a:rPr lang="zh-TW" altLang="en-US" noProof="0" smtClean="0"/>
              <a:t>2022/3/14</a:t>
            </a:fld>
            <a:endParaRPr lang="zh-TW" altLang="en-US" noProof="0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 dirty="0"/>
              <a:t>KAHAP INC.</a:t>
            </a:r>
            <a:endParaRPr lang="zh-TW" altLang="en-US" noProof="0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rtlCol="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4" name="內容預留位置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  <a:endParaRPr lang="zh-TW" altLang="en-US" noProof="0" dirty="0"/>
          </a:p>
        </p:txBody>
      </p:sp>
      <p:sp>
        <p:nvSpPr>
          <p:cNvPr id="5" name="文字預留位置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rtlCol="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zh-TW" altLang="en-US" noProof="0"/>
              <a:t>按一下以編輯母片文字樣式</a:t>
            </a:r>
          </a:p>
        </p:txBody>
      </p:sp>
      <p:sp>
        <p:nvSpPr>
          <p:cNvPr id="6" name="內容預留位置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  <a:endParaRPr lang="zh-TW" altLang="en-US" noProof="0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4B580979-D2E2-4B79-ABC6-6E0635E60359}" type="datetime1">
              <a:rPr lang="zh-TW" altLang="en-US" noProof="0" smtClean="0"/>
              <a:t>2022/3/14</a:t>
            </a:fld>
            <a:endParaRPr lang="zh-TW" altLang="en-US" noProof="0" dirty="0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r>
              <a:rPr lang="zh-TW" altLang="en-US" noProof="0"/>
              <a:t>巧禾數位設計 </a:t>
            </a:r>
            <a:r>
              <a:rPr lang="en-US" altLang="zh-TW" noProof="0" dirty="0"/>
              <a:t>KAHAP INC.</a:t>
            </a:r>
            <a:endParaRPr lang="zh-TW" altLang="en-US" noProof="0" dirty="0"/>
          </a:p>
        </p:txBody>
      </p:sp>
      <p:sp>
        <p:nvSpPr>
          <p:cNvPr id="9" name="投影片編號預留位置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4FAB73BC-B049-4115-A692-8D63A059BFB8}" type="slidenum">
              <a:rPr lang="en-US" altLang="zh-TW" noProof="0" smtClean="0"/>
              <a:pPr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B9CA1AA-66B9-42C7-8A21-9D93A8532DE3}" type="datetime1">
              <a:rPr lang="zh-TW" altLang="en-US" noProof="0" smtClean="0"/>
              <a:t>2022/3/14</a:t>
            </a:fld>
            <a:endParaRPr lang="zh-TW" altLang="en-US" noProof="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 dirty="0"/>
              <a:t>KAHAP INC.</a:t>
            </a:r>
            <a:endParaRPr lang="zh-TW" altLang="en-US" noProof="0" dirty="0"/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52E0FFD-0BB2-4442-894A-691C9C2B0A5E}" type="datetime1">
              <a:rPr lang="zh-TW" altLang="en-US" noProof="0" smtClean="0"/>
              <a:t>2022/3/14</a:t>
            </a:fld>
            <a:endParaRPr lang="zh-TW" altLang="en-US" noProof="0" dirty="0"/>
          </a:p>
        </p:txBody>
      </p:sp>
      <p:sp>
        <p:nvSpPr>
          <p:cNvPr id="4" name="投影片編號預留位置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 rtlCol="0"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內容預留位置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  <a:endParaRPr lang="zh-TW" altLang="en-US" noProof="0" dirty="0"/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 rtlCol="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D6C0E52-8448-4FB0-9450-448E9C528D5D}" type="datetime1">
              <a:rPr lang="zh-TW" altLang="en-US" noProof="0" smtClean="0"/>
              <a:t>2022/3/14</a:t>
            </a:fld>
            <a:endParaRPr lang="zh-TW" altLang="en-US" noProof="0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 dirty="0"/>
              <a:t>KAHAP INC.</a:t>
            </a:r>
            <a:endParaRPr lang="zh-TW" altLang="en-US" noProof="0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rtlCol="0" anchor="ctr">
            <a:normAutofit/>
          </a:bodyPr>
          <a:lstStyle>
            <a:lvl1pPr algn="r">
              <a:defRPr sz="5000" spc="200" baseline="0"/>
            </a:lvl1pPr>
          </a:lstStyle>
          <a:p>
            <a:pPr rtl="0"/>
            <a:r>
              <a:rPr lang="zh-TW" altLang="en-US" noProof="0"/>
              <a:t>按一下以編輯母片標題樣式</a:t>
            </a:r>
            <a:endParaRPr lang="zh-TW" altLang="en-US" noProof="0" dirty="0"/>
          </a:p>
        </p:txBody>
      </p:sp>
      <p:sp>
        <p:nvSpPr>
          <p:cNvPr id="3" name="圖片版面配置區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zh-TW" altLang="en-US" noProof="0"/>
              <a:t>按一下圖示以新增圖片</a:t>
            </a:r>
            <a:endParaRPr lang="zh-TW" altLang="en-US" noProof="0" dirty="0"/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rtlCol="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D710E1E-A451-464D-8870-11757701B6F8}" type="datetime1">
              <a:rPr lang="zh-TW" altLang="en-US" noProof="0" smtClean="0"/>
              <a:t>2022/3/14</a:t>
            </a:fld>
            <a:endParaRPr lang="zh-TW" altLang="en-US" noProof="0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 dirty="0"/>
              <a:t>KAHAP INC.</a:t>
            </a:r>
            <a:endParaRPr lang="zh-TW" altLang="en-US" noProof="0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67E5644-1E61-4311-A31E-84CB9C7AA8A9}" type="slidenum">
              <a:rPr lang="en-US" altLang="zh-TW" noProof="0" smtClean="0"/>
              <a:t>‹#›</a:t>
            </a:fld>
            <a:endParaRPr lang="zh-TW" altLang="en-US" noProof="0" dirty="0"/>
          </a:p>
        </p:txBody>
      </p:sp>
      <p:cxnSp>
        <p:nvCxnSpPr>
          <p:cNvPr id="8" name="直線接點​​(S)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 rtl="0"/>
            <a:r>
              <a:rPr lang="zh-TW" altLang="en-US" noProof="0" dirty="0"/>
              <a:t>按一下以編輯母片文字樣式</a:t>
            </a:r>
          </a:p>
          <a:p>
            <a:pPr lvl="1" rtl="0"/>
            <a:r>
              <a:rPr lang="zh-TW" altLang="en-US" noProof="0" dirty="0"/>
              <a:t>第二層</a:t>
            </a:r>
          </a:p>
          <a:p>
            <a:pPr lvl="2" rtl="0"/>
            <a:r>
              <a:rPr lang="zh-TW" altLang="en-US" noProof="0" dirty="0"/>
              <a:t>第三層</a:t>
            </a:r>
          </a:p>
          <a:p>
            <a:pPr lvl="3" rtl="0"/>
            <a:r>
              <a:rPr lang="zh-TW" altLang="en-US" noProof="0" dirty="0"/>
              <a:t>第四層</a:t>
            </a:r>
          </a:p>
          <a:p>
            <a:pPr lvl="4" rtl="0"/>
            <a:r>
              <a:rPr lang="zh-TW" altLang="en-US" noProof="0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15F0F1C7-AF1F-4538-95D2-454510AB3B14}" type="datetime1">
              <a:rPr lang="zh-TW" altLang="en-US" noProof="0" smtClean="0"/>
              <a:t>2022/3/14</a:t>
            </a:fld>
            <a:endParaRPr lang="zh-TW" altLang="en-US" noProof="0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4FAB73BC-B049-4115-A692-8D63A059BFB8}" type="slidenum">
              <a:rPr lang="en-US" altLang="zh-TW" noProof="0" smtClean="0"/>
              <a:pPr/>
              <a:t>‹#›</a:t>
            </a:fld>
            <a:endParaRPr lang="zh-TW" altLang="en-US" noProof="0" dirty="0"/>
          </a:p>
        </p:txBody>
      </p:sp>
      <p:cxnSp>
        <p:nvCxnSpPr>
          <p:cNvPr id="7" name="直線接點​​(S)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21" Type="http://schemas.openxmlformats.org/officeDocument/2006/relationships/image" Target="../media/image25.gif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20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jpe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50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AB93DC5-8711-4F98-A95F-ABC1DEC80F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73"/>
          <a:stretch/>
        </p:blipFill>
        <p:spPr>
          <a:xfrm>
            <a:off x="609600" y="0"/>
            <a:ext cx="10909955" cy="6858000"/>
          </a:xfrm>
          <a:prstGeom prst="rect">
            <a:avLst/>
          </a:prstGeom>
          <a:solidFill>
            <a:srgbClr val="101012"/>
          </a:solidFill>
        </p:spPr>
      </p:pic>
    </p:spTree>
    <p:extLst>
      <p:ext uri="{BB962C8B-B14F-4D97-AF65-F5344CB8AC3E}">
        <p14:creationId xmlns:p14="http://schemas.microsoft.com/office/powerpoint/2010/main" val="2654722942"/>
      </p:ext>
    </p:extLst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5F060BF7-6FA3-4741-904B-BF5F1D12E7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611792" cy="6858000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F39155CE-EB00-497B-8EF1-EAE763A74F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73" t="2225" r="11005" b="6436"/>
          <a:stretch/>
        </p:blipFill>
        <p:spPr>
          <a:xfrm>
            <a:off x="9956800" y="3167380"/>
            <a:ext cx="1752651" cy="34162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94563FB8-EEDC-4880-86F5-5395F632F069}"/>
              </a:ext>
            </a:extLst>
          </p:cNvPr>
          <p:cNvSpPr txBox="1"/>
          <p:nvPr/>
        </p:nvSpPr>
        <p:spPr>
          <a:xfrm>
            <a:off x="9851250" y="858079"/>
            <a:ext cx="1858201" cy="1292918"/>
          </a:xfrm>
          <a:prstGeom prst="rect">
            <a:avLst/>
          </a:prstGeom>
          <a:ln w="28575">
            <a:solidFill>
              <a:srgbClr val="FAA534"/>
            </a:solidFill>
          </a:ln>
          <a:effectLst>
            <a:outerShdw dist="127000" dir="2700000" sx="105000" sy="105000" algn="tl" rotWithShape="0">
              <a:srgbClr val="344F6A"/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主視覺設計</a:t>
            </a:r>
          </a:p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周邊產品設計</a:t>
            </a:r>
          </a:p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en-US" altLang="zh-TW" b="1" dirty="0">
                <a:solidFill>
                  <a:srgbClr val="344F6A"/>
                </a:solidFill>
              </a:rPr>
              <a:t>CIS</a:t>
            </a:r>
            <a:r>
              <a:rPr lang="zh-TW" altLang="en-US" b="1" dirty="0">
                <a:solidFill>
                  <a:srgbClr val="344F6A"/>
                </a:solidFill>
              </a:rPr>
              <a:t>系統設計</a:t>
            </a:r>
          </a:p>
        </p:txBody>
      </p:sp>
    </p:spTree>
    <p:extLst>
      <p:ext uri="{BB962C8B-B14F-4D97-AF65-F5344CB8AC3E}">
        <p14:creationId xmlns:p14="http://schemas.microsoft.com/office/powerpoint/2010/main" val="353491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099526E4-2C63-461F-B68F-347FDF65D2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b="5990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3972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F1B0356-6A1F-44DC-A73C-A66F6CDF1A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46"/>
          <a:stretch/>
        </p:blipFill>
        <p:spPr>
          <a:xfrm>
            <a:off x="0" y="0"/>
            <a:ext cx="1048685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58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4B03DDC-C2E9-44EE-A03E-9A2BF23C6A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28" b="318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9912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A17714BA-F50D-4E86-822D-CB79222D7B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12" b="13904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4056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865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3440EDFC-A13F-45C4-9C1C-FB7AEB7C2069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5909541" y="6470704"/>
            <a:ext cx="5901459" cy="274320"/>
          </a:xfrm>
          <a:prstGeom prst="rect">
            <a:avLst/>
          </a:prstGeom>
        </p:spPr>
        <p:txBody>
          <a:bodyPr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/>
              <a:t>KAHAP INC.</a:t>
            </a:r>
            <a:endParaRPr lang="zh-TW" altLang="en-US" noProof="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596A31A-4D67-483B-AF2C-396AF08BE4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675745" cy="685800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0BA344E2-CC11-4DED-980F-82D48B48CF30}"/>
              </a:ext>
            </a:extLst>
          </p:cNvPr>
          <p:cNvSpPr txBox="1"/>
          <p:nvPr/>
        </p:nvSpPr>
        <p:spPr>
          <a:xfrm>
            <a:off x="9721967" y="218861"/>
            <a:ext cx="2089033" cy="2539413"/>
          </a:xfrm>
          <a:prstGeom prst="rect">
            <a:avLst/>
          </a:prstGeom>
          <a:ln w="28575">
            <a:solidFill>
              <a:srgbClr val="FAA534"/>
            </a:solidFill>
          </a:ln>
          <a:effectLst>
            <a:outerShdw dist="127000" dir="2700000" sx="105000" sy="105000" algn="tl" rotWithShape="0">
              <a:srgbClr val="344F6A"/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主視覺設計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互動型網站設計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網站</a:t>
            </a:r>
            <a:r>
              <a:rPr lang="en-US" altLang="zh-TW" b="1" dirty="0">
                <a:solidFill>
                  <a:srgbClr val="344F6A"/>
                </a:solidFill>
              </a:rPr>
              <a:t>UI/UX</a:t>
            </a:r>
            <a:r>
              <a:rPr lang="zh-TW" altLang="en-US" b="1" dirty="0">
                <a:solidFill>
                  <a:srgbClr val="344F6A"/>
                </a:solidFill>
              </a:rPr>
              <a:t>設計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區塊鍊交易創建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會員系統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後臺系統</a:t>
            </a:r>
          </a:p>
        </p:txBody>
      </p:sp>
    </p:spTree>
    <p:extLst>
      <p:ext uri="{BB962C8B-B14F-4D97-AF65-F5344CB8AC3E}">
        <p14:creationId xmlns:p14="http://schemas.microsoft.com/office/powerpoint/2010/main" val="41525812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>
            <a:extLst>
              <a:ext uri="{FF2B5EF4-FFF2-40B4-BE49-F238E27FC236}">
                <a16:creationId xmlns:a16="http://schemas.microsoft.com/office/drawing/2014/main" id="{3DAE0F59-9EF9-42CC-BEFB-8D28381EAC3E}"/>
              </a:ext>
            </a:extLst>
          </p:cNvPr>
          <p:cNvGrpSpPr/>
          <p:nvPr/>
        </p:nvGrpSpPr>
        <p:grpSpPr>
          <a:xfrm>
            <a:off x="0" y="0"/>
            <a:ext cx="10922000" cy="6858000"/>
            <a:chOff x="-2534195" y="-1114698"/>
            <a:chExt cx="11092141" cy="6783977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21F8C98A-384E-4B17-8104-9EE3993119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-1" b="1080"/>
            <a:stretch/>
          </p:blipFill>
          <p:spPr>
            <a:xfrm>
              <a:off x="-2534195" y="-1114698"/>
              <a:ext cx="11092141" cy="6783977"/>
            </a:xfrm>
            <a:prstGeom prst="rect">
              <a:avLst/>
            </a:prstGeom>
          </p:spPr>
        </p:pic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D1205B66-F287-452B-86B6-E326FABE9335}"/>
                </a:ext>
              </a:extLst>
            </p:cNvPr>
            <p:cNvSpPr/>
            <p:nvPr/>
          </p:nvSpPr>
          <p:spPr>
            <a:xfrm>
              <a:off x="4685212" y="5355771"/>
              <a:ext cx="3805645" cy="2438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" name="文字方塊 5">
            <a:extLst>
              <a:ext uri="{FF2B5EF4-FFF2-40B4-BE49-F238E27FC236}">
                <a16:creationId xmlns:a16="http://schemas.microsoft.com/office/drawing/2014/main" id="{25EBA757-1578-4ACD-8C68-49935B22C395}"/>
              </a:ext>
            </a:extLst>
          </p:cNvPr>
          <p:cNvSpPr txBox="1"/>
          <p:nvPr/>
        </p:nvSpPr>
        <p:spPr>
          <a:xfrm>
            <a:off x="9545319" y="4762227"/>
            <a:ext cx="2319866" cy="1708416"/>
          </a:xfrm>
          <a:prstGeom prst="rect">
            <a:avLst/>
          </a:prstGeom>
          <a:ln w="28575">
            <a:solidFill>
              <a:srgbClr val="FAA534"/>
            </a:solidFill>
          </a:ln>
          <a:effectLst>
            <a:outerShdw dist="127000" dir="2700000" sx="105000" sy="105000" algn="tl" rotWithShape="0">
              <a:srgbClr val="344F6A"/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多國產品控管地圖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疫苗護照、報表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影像辨識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抗體數據演算</a:t>
            </a:r>
          </a:p>
        </p:txBody>
      </p:sp>
    </p:spTree>
    <p:extLst>
      <p:ext uri="{BB962C8B-B14F-4D97-AF65-F5344CB8AC3E}">
        <p14:creationId xmlns:p14="http://schemas.microsoft.com/office/powerpoint/2010/main" val="3831949892"/>
      </p:ext>
    </p:extLst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3440EDFC-A13F-45C4-9C1C-FB7AEB7C2069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5909541" y="6470704"/>
            <a:ext cx="5901459" cy="274320"/>
          </a:xfrm>
          <a:prstGeom prst="rect">
            <a:avLst/>
          </a:prstGeom>
        </p:spPr>
        <p:txBody>
          <a:bodyPr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/>
              <a:t>KAHAP INC.</a:t>
            </a:r>
            <a:endParaRPr lang="zh-TW" altLang="en-US" noProof="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E598EC6-ABA8-45EF-B142-A238E185EA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9" r="-1"/>
          <a:stretch/>
        </p:blipFill>
        <p:spPr>
          <a:xfrm>
            <a:off x="0" y="0"/>
            <a:ext cx="12174855" cy="685800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79BD522C-07FB-4C45-BEC6-484CDC1DBAB1}"/>
              </a:ext>
            </a:extLst>
          </p:cNvPr>
          <p:cNvSpPr txBox="1"/>
          <p:nvPr/>
        </p:nvSpPr>
        <p:spPr>
          <a:xfrm>
            <a:off x="9494892" y="4086478"/>
            <a:ext cx="2319866" cy="2123915"/>
          </a:xfrm>
          <a:prstGeom prst="rect">
            <a:avLst/>
          </a:prstGeom>
          <a:ln w="28575">
            <a:solidFill>
              <a:srgbClr val="FAA534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伺服器架構設計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儲電系統硬體串接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後台管理系統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數據圖表規劃設計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網站</a:t>
            </a:r>
            <a:r>
              <a:rPr lang="en-US" altLang="zh-TW" b="1">
                <a:solidFill>
                  <a:srgbClr val="344F6A"/>
                </a:solidFill>
              </a:rPr>
              <a:t>UI/UX</a:t>
            </a:r>
            <a:r>
              <a:rPr lang="zh-TW" altLang="en-US" b="1">
                <a:solidFill>
                  <a:srgbClr val="344F6A"/>
                </a:solidFill>
              </a:rPr>
              <a:t>設計</a:t>
            </a:r>
            <a:endParaRPr lang="zh-TW" altLang="en-US" b="1" dirty="0">
              <a:solidFill>
                <a:srgbClr val="344F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0283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3440EDFC-A13F-45C4-9C1C-FB7AEB7C2069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5909541" y="6470704"/>
            <a:ext cx="5901459" cy="274320"/>
          </a:xfrm>
          <a:prstGeom prst="rect">
            <a:avLst/>
          </a:prstGeom>
        </p:spPr>
        <p:txBody>
          <a:bodyPr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/>
              <a:t>KAHAP INC.</a:t>
            </a:r>
            <a:endParaRPr lang="zh-TW" altLang="en-US" noProof="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54DDEF95-AFEC-4747-A30F-528B8CB977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63" b="3852"/>
          <a:stretch/>
        </p:blipFill>
        <p:spPr>
          <a:xfrm>
            <a:off x="0" y="112976"/>
            <a:ext cx="11434662" cy="6745024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2345CBB0-6B6C-4D57-9938-C6464D71DE3C}"/>
              </a:ext>
            </a:extLst>
          </p:cNvPr>
          <p:cNvSpPr txBox="1"/>
          <p:nvPr/>
        </p:nvSpPr>
        <p:spPr>
          <a:xfrm>
            <a:off x="8860270" y="302011"/>
            <a:ext cx="2781531" cy="877420"/>
          </a:xfrm>
          <a:prstGeom prst="rect">
            <a:avLst/>
          </a:prstGeom>
          <a:ln w="28575">
            <a:solidFill>
              <a:srgbClr val="FAA534"/>
            </a:solidFill>
          </a:ln>
          <a:effectLst>
            <a:outerShdw dist="127000" dir="2700000" sx="105000" sy="105000" algn="tl" rotWithShape="0">
              <a:srgbClr val="344F6A"/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defPPr rtl="0">
              <a:defRPr lang="zh-tw"/>
            </a:defPPr>
            <a:lvl1pPr marL="285750" indent="-285750">
              <a:lnSpc>
                <a:spcPct val="150000"/>
              </a:lnSpc>
              <a:buBlip>
                <a:blip r:embed="rId3"/>
              </a:buBlip>
              <a:defRPr b="1">
                <a:solidFill>
                  <a:srgbClr val="344F6A"/>
                </a:solidFill>
              </a:defRPr>
            </a:lvl1pPr>
          </a:lstStyle>
          <a:p>
            <a:r>
              <a:rPr lang="zh-TW" altLang="en-US" dirty="0"/>
              <a:t>多伺服器管理系統建置</a:t>
            </a:r>
            <a:endParaRPr lang="en-US" altLang="zh-TW" dirty="0"/>
          </a:p>
          <a:p>
            <a:r>
              <a:rPr lang="zh-TW" altLang="en-US" dirty="0"/>
              <a:t>系統架構規劃</a:t>
            </a:r>
          </a:p>
        </p:txBody>
      </p:sp>
    </p:spTree>
    <p:extLst>
      <p:ext uri="{BB962C8B-B14F-4D97-AF65-F5344CB8AC3E}">
        <p14:creationId xmlns:p14="http://schemas.microsoft.com/office/powerpoint/2010/main" val="31906034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1D95BE98-BC52-40BC-B6EA-C3E8CFBCA1BE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5909541" y="6470704"/>
            <a:ext cx="5901459" cy="274320"/>
          </a:xfrm>
          <a:prstGeom prst="rect">
            <a:avLst/>
          </a:prstGeom>
        </p:spPr>
        <p:txBody>
          <a:bodyPr/>
          <a:lstStyle/>
          <a:p>
            <a:pPr rtl="0"/>
            <a:r>
              <a:rPr lang="zh-TW" altLang="en-US" noProof="0" dirty="0"/>
              <a:t>巧禾數位設計 </a:t>
            </a:r>
            <a:r>
              <a:rPr lang="en-US" altLang="zh-TW" noProof="0" dirty="0"/>
              <a:t>KAHAP INC.</a:t>
            </a:r>
            <a:endParaRPr lang="zh-TW" altLang="en-US" noProof="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E165737-76C3-4A92-9772-398A1D2ED1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13"/>
          <a:stretch/>
        </p:blipFill>
        <p:spPr>
          <a:xfrm>
            <a:off x="0" y="-1"/>
            <a:ext cx="10942320" cy="6858803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0631459D-065D-450F-89BF-26F9B7B9123D}"/>
              </a:ext>
            </a:extLst>
          </p:cNvPr>
          <p:cNvSpPr txBox="1"/>
          <p:nvPr/>
        </p:nvSpPr>
        <p:spPr>
          <a:xfrm>
            <a:off x="9260302" y="4762288"/>
            <a:ext cx="2550698" cy="1708416"/>
          </a:xfrm>
          <a:prstGeom prst="rect">
            <a:avLst/>
          </a:prstGeom>
          <a:ln w="28575">
            <a:solidFill>
              <a:srgbClr val="FAA534"/>
            </a:solidFill>
          </a:ln>
          <a:effectLst>
            <a:outerShdw dist="127000" dir="2700000" sx="105000" sy="105000" algn="tl" rotWithShape="0">
              <a:srgbClr val="344F6A"/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defPPr rtl="0">
              <a:defRPr lang="zh-tw"/>
            </a:defPPr>
            <a:lvl1pPr marL="285750" indent="-285750">
              <a:lnSpc>
                <a:spcPct val="150000"/>
              </a:lnSpc>
              <a:buBlip>
                <a:blip r:embed="rId3"/>
              </a:buBlip>
              <a:defRPr b="1">
                <a:solidFill>
                  <a:srgbClr val="344F6A"/>
                </a:solidFill>
              </a:defRPr>
            </a:lvl1pPr>
          </a:lstStyle>
          <a:p>
            <a:r>
              <a:rPr lang="zh-TW" altLang="en-US" dirty="0"/>
              <a:t>火源</a:t>
            </a:r>
            <a:r>
              <a:rPr lang="zh-TW" altLang="en-US"/>
              <a:t>辨識演算法</a:t>
            </a:r>
            <a:endParaRPr lang="en-US" altLang="zh-TW" dirty="0"/>
          </a:p>
          <a:p>
            <a:r>
              <a:rPr lang="zh-TW" altLang="en-US" dirty="0"/>
              <a:t>工廠</a:t>
            </a:r>
            <a:r>
              <a:rPr lang="zh-TW" altLang="en-US"/>
              <a:t>管理系統</a:t>
            </a:r>
            <a:endParaRPr lang="en-US" altLang="zh-TW" dirty="0"/>
          </a:p>
          <a:p>
            <a:r>
              <a:rPr lang="zh-TW" altLang="en-US" dirty="0"/>
              <a:t>火警</a:t>
            </a:r>
            <a:r>
              <a:rPr lang="zh-TW" altLang="en-US"/>
              <a:t>警報系統</a:t>
            </a:r>
            <a:endParaRPr lang="en-US" altLang="zh-TW" dirty="0"/>
          </a:p>
          <a:p>
            <a:r>
              <a:rPr lang="zh-TW" altLang="en-US" dirty="0"/>
              <a:t>機器人自動控制系統</a:t>
            </a:r>
          </a:p>
        </p:txBody>
      </p:sp>
    </p:spTree>
    <p:extLst>
      <p:ext uri="{BB962C8B-B14F-4D97-AF65-F5344CB8AC3E}">
        <p14:creationId xmlns:p14="http://schemas.microsoft.com/office/powerpoint/2010/main" val="10994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 6">
            <a:extLst>
              <a:ext uri="{FF2B5EF4-FFF2-40B4-BE49-F238E27FC236}">
                <a16:creationId xmlns:a16="http://schemas.microsoft.com/office/drawing/2014/main" id="{5DC33FE7-E9E6-4399-84A2-69C763F0FBA0}"/>
              </a:ext>
            </a:extLst>
          </p:cNvPr>
          <p:cNvGrpSpPr/>
          <p:nvPr/>
        </p:nvGrpSpPr>
        <p:grpSpPr>
          <a:xfrm>
            <a:off x="0" y="841734"/>
            <a:ext cx="12192000" cy="6016266"/>
            <a:chOff x="0" y="841734"/>
            <a:chExt cx="12192000" cy="6016266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B2CD7ADA-ECCB-4860-A061-BA26F1A255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27083"/>
            <a:stretch/>
          </p:blipFill>
          <p:spPr>
            <a:xfrm>
              <a:off x="0" y="1300480"/>
              <a:ext cx="12192000" cy="5557520"/>
            </a:xfrm>
            <a:prstGeom prst="rect">
              <a:avLst/>
            </a:prstGeom>
          </p:spPr>
        </p:pic>
        <p:sp>
          <p:nvSpPr>
            <p:cNvPr id="2" name="橢圓 1">
              <a:extLst>
                <a:ext uri="{FF2B5EF4-FFF2-40B4-BE49-F238E27FC236}">
                  <a16:creationId xmlns:a16="http://schemas.microsoft.com/office/drawing/2014/main" id="{2106894E-93A3-40FA-BBEB-DEBF2E722A79}"/>
                </a:ext>
              </a:extLst>
            </p:cNvPr>
            <p:cNvSpPr/>
            <p:nvPr/>
          </p:nvSpPr>
          <p:spPr>
            <a:xfrm>
              <a:off x="528320" y="841734"/>
              <a:ext cx="1879600" cy="15951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6" name="圖片 5">
            <a:extLst>
              <a:ext uri="{FF2B5EF4-FFF2-40B4-BE49-F238E27FC236}">
                <a16:creationId xmlns:a16="http://schemas.microsoft.com/office/drawing/2014/main" id="{EB36AC19-BE59-4D71-B97F-77EB4D9D7E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3230" b="82519"/>
          <a:stretch/>
        </p:blipFill>
        <p:spPr>
          <a:xfrm>
            <a:off x="0" y="0"/>
            <a:ext cx="5130800" cy="1198880"/>
          </a:xfrm>
          <a:prstGeom prst="rect">
            <a:avLst/>
          </a:prstGeom>
        </p:spPr>
      </p:pic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4EB5BFD-9CC7-45BE-A22F-57E44081C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4180" y="1507214"/>
            <a:ext cx="6891131" cy="2048786"/>
          </a:xfrm>
        </p:spPr>
        <p:txBody>
          <a:bodyPr/>
          <a:lstStyle/>
          <a:p>
            <a:pPr algn="just"/>
            <a:r>
              <a:rPr lang="zh-TW" altLang="en-US" dirty="0">
                <a:solidFill>
                  <a:srgbClr val="24375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巧禾數位設計有著豐富的業界經驗與堅強的實力，以「品質」、「服務」、「創新」、「誠信」為本，客戶遍及美國、中國、日本和台灣，橫跨各大產業，包含金融業、科技業、餐飲業、醫療業、學術研究單位和政府機關等等，以縝密細緻的客戶服務與工作實力聞名，在軟體開發與視覺設計領域上均有非凡的造詣。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1B3D853-4870-4D7F-8E8D-EB4C8CB9598E}"/>
              </a:ext>
            </a:extLst>
          </p:cNvPr>
          <p:cNvSpPr txBox="1"/>
          <p:nvPr/>
        </p:nvSpPr>
        <p:spPr>
          <a:xfrm>
            <a:off x="126469" y="6417811"/>
            <a:ext cx="4172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chemeClr val="bg1"/>
                </a:solidFill>
              </a:rPr>
              <a:t>官網：</a:t>
            </a:r>
            <a:r>
              <a:rPr lang="en-US" altLang="zh-TW" dirty="0">
                <a:solidFill>
                  <a:schemeClr val="bg1"/>
                </a:solidFill>
              </a:rPr>
              <a:t>https://www.kahap.com</a:t>
            </a:r>
            <a:endParaRPr lang="zh-TW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893813"/>
      </p:ext>
    </p:extLst>
  </p:cSld>
  <p:clrMapOvr>
    <a:masterClrMapping/>
  </p:clrMapOvr>
  <p:transition spd="slow"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3F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88CA8F37-DC04-4050-A2A4-4CBCDB4A8E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834" y="0"/>
            <a:ext cx="109703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597041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>
            <a:extLst>
              <a:ext uri="{FF2B5EF4-FFF2-40B4-BE49-F238E27FC236}">
                <a16:creationId xmlns:a16="http://schemas.microsoft.com/office/drawing/2014/main" id="{010BC55F-2B1E-40F3-BC10-37871223C8E1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AFC9B26F-02AB-4752-B1FC-10773E2E18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0972800" cy="6858000"/>
            </a:xfrm>
            <a:prstGeom prst="rect">
              <a:avLst/>
            </a:prstGeom>
          </p:spPr>
        </p:pic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B0AF0E12-86D8-489E-B0B7-E2509048AEE8}"/>
                </a:ext>
              </a:extLst>
            </p:cNvPr>
            <p:cNvGrpSpPr/>
            <p:nvPr/>
          </p:nvGrpSpPr>
          <p:grpSpPr>
            <a:xfrm>
              <a:off x="10340340" y="6307456"/>
              <a:ext cx="1851660" cy="550544"/>
              <a:chOff x="10340340" y="6307455"/>
              <a:chExt cx="1851660" cy="550544"/>
            </a:xfrm>
          </p:grpSpPr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id="{BEE8DC79-F2DB-4C71-8775-25DA0CF721C5}"/>
                  </a:ext>
                </a:extLst>
              </p:cNvPr>
              <p:cNvSpPr/>
              <p:nvPr/>
            </p:nvSpPr>
            <p:spPr>
              <a:xfrm>
                <a:off x="10495280" y="6324600"/>
                <a:ext cx="1696720" cy="533399"/>
              </a:xfrm>
              <a:prstGeom prst="rect">
                <a:avLst/>
              </a:prstGeom>
              <a:solidFill>
                <a:srgbClr val="24375A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4" name="直線接點 3">
                <a:extLst>
                  <a:ext uri="{FF2B5EF4-FFF2-40B4-BE49-F238E27FC236}">
                    <a16:creationId xmlns:a16="http://schemas.microsoft.com/office/drawing/2014/main" id="{9B9143A4-8ACD-4B8F-8F4E-A8B5F0872505}"/>
                  </a:ext>
                </a:extLst>
              </p:cNvPr>
              <p:cNvCxnSpPr/>
              <p:nvPr/>
            </p:nvCxnSpPr>
            <p:spPr>
              <a:xfrm>
                <a:off x="10340340" y="6307455"/>
                <a:ext cx="1851660" cy="0"/>
              </a:xfrm>
              <a:prstGeom prst="line">
                <a:avLst/>
              </a:prstGeom>
              <a:ln w="44450">
                <a:solidFill>
                  <a:srgbClr val="F8A73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664513717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F13801B-DEE6-47A7-B06F-E1E221668C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3743" b="83051"/>
          <a:stretch/>
        </p:blipFill>
        <p:spPr>
          <a:xfrm>
            <a:off x="0" y="0"/>
            <a:ext cx="5075695" cy="1162373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39D73F95-2023-45B2-B558-6903BEA60B29}"/>
              </a:ext>
            </a:extLst>
          </p:cNvPr>
          <p:cNvSpPr txBox="1"/>
          <p:nvPr/>
        </p:nvSpPr>
        <p:spPr>
          <a:xfrm>
            <a:off x="804187" y="1554836"/>
            <a:ext cx="1835759" cy="46166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rgbClr val="FFC000"/>
                </a:solidFill>
              </a:rPr>
              <a:t>保險</a:t>
            </a:r>
            <a:r>
              <a:rPr lang="en-US" altLang="zh-TW" sz="2400" b="1" dirty="0">
                <a:solidFill>
                  <a:srgbClr val="FFC000"/>
                </a:solidFill>
              </a:rPr>
              <a:t>/</a:t>
            </a:r>
            <a:r>
              <a:rPr lang="zh-TW" altLang="en-US" sz="2400" b="1" dirty="0">
                <a:solidFill>
                  <a:srgbClr val="FFC000"/>
                </a:solidFill>
              </a:rPr>
              <a:t>金融業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6FE4138-17D0-4232-9363-508D7C2A77DB}"/>
              </a:ext>
            </a:extLst>
          </p:cNvPr>
          <p:cNvSpPr txBox="1"/>
          <p:nvPr/>
        </p:nvSpPr>
        <p:spPr>
          <a:xfrm>
            <a:off x="5733290" y="1554836"/>
            <a:ext cx="1107996" cy="46166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rgbClr val="FFC000"/>
                </a:solidFill>
              </a:rPr>
              <a:t>科技業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65B00005-A46B-4D89-8639-DC1438F39B0B}"/>
              </a:ext>
            </a:extLst>
          </p:cNvPr>
          <p:cNvSpPr txBox="1"/>
          <p:nvPr/>
        </p:nvSpPr>
        <p:spPr>
          <a:xfrm>
            <a:off x="9988638" y="1554836"/>
            <a:ext cx="1107996" cy="46166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rgbClr val="FFC000"/>
                </a:solidFill>
              </a:rPr>
              <a:t>服務業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8DBC7F48-48AD-45BA-908C-0C1E2CAEB8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2376" y="3188038"/>
            <a:ext cx="1821904" cy="797083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2FC4D966-C4C3-4207-A48E-D8474C7F4B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245" y="2032488"/>
            <a:ext cx="2232817" cy="831239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A8016C09-51CF-4784-B1E9-D088F2E181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993" y="3407112"/>
            <a:ext cx="1965319" cy="604496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0EA9C96B-BE34-43A2-8914-EB8117DAFB3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052" t="30053" r="10823" b="34632"/>
          <a:stretch/>
        </p:blipFill>
        <p:spPr>
          <a:xfrm>
            <a:off x="4208549" y="2292201"/>
            <a:ext cx="1616178" cy="481039"/>
          </a:xfrm>
          <a:prstGeom prst="rect">
            <a:avLst/>
          </a:prstGeom>
        </p:spPr>
      </p:pic>
      <p:pic>
        <p:nvPicPr>
          <p:cNvPr id="35" name="圖片 34">
            <a:extLst>
              <a:ext uri="{FF2B5EF4-FFF2-40B4-BE49-F238E27FC236}">
                <a16:creationId xmlns:a16="http://schemas.microsoft.com/office/drawing/2014/main" id="{1C16B54D-B00B-4CD6-95D1-28E38E847B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20311" y="2181696"/>
            <a:ext cx="1862341" cy="945103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3EE4AB89-9648-4189-A9CB-A4A5309961F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6830" t="21570" r="17727" b="22242"/>
          <a:stretch/>
        </p:blipFill>
        <p:spPr>
          <a:xfrm>
            <a:off x="876214" y="4153627"/>
            <a:ext cx="1922743" cy="552037"/>
          </a:xfrm>
          <a:prstGeom prst="rect">
            <a:avLst/>
          </a:prstGeom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id="{1EB2D620-26EA-4AF3-AEC9-FB02E0DACB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65012" y="2160900"/>
            <a:ext cx="1607518" cy="904229"/>
          </a:xfrm>
          <a:prstGeom prst="rect">
            <a:avLst/>
          </a:prstGeom>
        </p:spPr>
      </p:pic>
      <p:pic>
        <p:nvPicPr>
          <p:cNvPr id="44" name="圖形 43">
            <a:extLst>
              <a:ext uri="{FF2B5EF4-FFF2-40B4-BE49-F238E27FC236}">
                <a16:creationId xmlns:a16="http://schemas.microsoft.com/office/drawing/2014/main" id="{821720F6-388A-4952-BA41-C44417B4013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867636" y="5662768"/>
            <a:ext cx="2160429" cy="441378"/>
          </a:xfrm>
          <a:prstGeom prst="rect">
            <a:avLst/>
          </a:prstGeom>
        </p:spPr>
      </p:pic>
      <p:cxnSp>
        <p:nvCxnSpPr>
          <p:cNvPr id="52" name="直線接點 51">
            <a:extLst>
              <a:ext uri="{FF2B5EF4-FFF2-40B4-BE49-F238E27FC236}">
                <a16:creationId xmlns:a16="http://schemas.microsoft.com/office/drawing/2014/main" id="{83883A1F-CE4B-4551-8498-E5F4D005372A}"/>
              </a:ext>
            </a:extLst>
          </p:cNvPr>
          <p:cNvCxnSpPr/>
          <p:nvPr/>
        </p:nvCxnSpPr>
        <p:spPr>
          <a:xfrm>
            <a:off x="3421616" y="1484358"/>
            <a:ext cx="0" cy="4928232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接點 54">
            <a:extLst>
              <a:ext uri="{FF2B5EF4-FFF2-40B4-BE49-F238E27FC236}">
                <a16:creationId xmlns:a16="http://schemas.microsoft.com/office/drawing/2014/main" id="{029A6BFF-18B8-4227-A11C-589FF8ECFD07}"/>
              </a:ext>
            </a:extLst>
          </p:cNvPr>
          <p:cNvCxnSpPr/>
          <p:nvPr/>
        </p:nvCxnSpPr>
        <p:spPr>
          <a:xfrm>
            <a:off x="9120404" y="1484358"/>
            <a:ext cx="0" cy="4928232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圖片 6">
            <a:extLst>
              <a:ext uri="{FF2B5EF4-FFF2-40B4-BE49-F238E27FC236}">
                <a16:creationId xmlns:a16="http://schemas.microsoft.com/office/drawing/2014/main" id="{0A29A4ED-A7AF-4D05-B872-E8AE20EC52B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71666" y="5313082"/>
            <a:ext cx="1912104" cy="1271195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5B14EFCE-D812-43EA-A6F2-0BC4BB66ED6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42108" y="3446065"/>
            <a:ext cx="2143032" cy="431929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84AFF6AE-1F52-444E-B132-61E17A89E96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251512" y="3805555"/>
            <a:ext cx="2143125" cy="2143125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1A00879B-377B-4495-84F3-A34AAE5194F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68272" y="5374966"/>
            <a:ext cx="2143033" cy="785455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1F3BD58C-1C05-4376-8A26-53DFFE2899B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871666" y="3248095"/>
            <a:ext cx="2023341" cy="818329"/>
          </a:xfrm>
          <a:prstGeom prst="rect">
            <a:avLst/>
          </a:prstGeom>
        </p:spPr>
      </p:pic>
      <p:pic>
        <p:nvPicPr>
          <p:cNvPr id="34" name="圖片 33">
            <a:extLst>
              <a:ext uri="{FF2B5EF4-FFF2-40B4-BE49-F238E27FC236}">
                <a16:creationId xmlns:a16="http://schemas.microsoft.com/office/drawing/2014/main" id="{3AC66A49-52A3-4D34-AA48-8147E7C127F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778543" y="4220505"/>
            <a:ext cx="2476190" cy="1047619"/>
          </a:xfrm>
          <a:prstGeom prst="rect">
            <a:avLst/>
          </a:prstGeom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442228AD-AEDC-4964-A66B-5F7720614FE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0879" y="4807598"/>
            <a:ext cx="2413788" cy="855170"/>
          </a:xfrm>
          <a:prstGeom prst="rect">
            <a:avLst/>
          </a:prstGeom>
        </p:spPr>
      </p:pic>
      <p:pic>
        <p:nvPicPr>
          <p:cNvPr id="41" name="圖形 40">
            <a:extLst>
              <a:ext uri="{FF2B5EF4-FFF2-40B4-BE49-F238E27FC236}">
                <a16:creationId xmlns:a16="http://schemas.microsoft.com/office/drawing/2014/main" id="{711318F3-8D4F-4A0E-A5B3-A00EF81FA144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834280" y="5764702"/>
            <a:ext cx="2200275" cy="485775"/>
          </a:xfrm>
          <a:prstGeom prst="rect">
            <a:avLst/>
          </a:prstGeom>
        </p:spPr>
      </p:pic>
      <p:pic>
        <p:nvPicPr>
          <p:cNvPr id="43" name="圖片 42">
            <a:extLst>
              <a:ext uri="{FF2B5EF4-FFF2-40B4-BE49-F238E27FC236}">
                <a16:creationId xmlns:a16="http://schemas.microsoft.com/office/drawing/2014/main" id="{48DF6208-435E-487B-A63F-2AAD9F2D802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93117" y="2863727"/>
            <a:ext cx="2152650" cy="361950"/>
          </a:xfrm>
          <a:prstGeom prst="rect">
            <a:avLst/>
          </a:prstGeom>
        </p:spPr>
      </p:pic>
      <p:pic>
        <p:nvPicPr>
          <p:cNvPr id="47" name="圖片 46">
            <a:extLst>
              <a:ext uri="{FF2B5EF4-FFF2-40B4-BE49-F238E27FC236}">
                <a16:creationId xmlns:a16="http://schemas.microsoft.com/office/drawing/2014/main" id="{5FEE5334-D4FC-4E01-9D6E-8900C6B5ECF1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663832" y="4131243"/>
            <a:ext cx="1443455" cy="113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077650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F13801B-DEE6-47A7-B06F-E1E221668C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3743" b="83051"/>
          <a:stretch/>
        </p:blipFill>
        <p:spPr>
          <a:xfrm>
            <a:off x="0" y="0"/>
            <a:ext cx="5075695" cy="1162373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65B00005-A46B-4D89-8639-DC1438F39B0B}"/>
              </a:ext>
            </a:extLst>
          </p:cNvPr>
          <p:cNvSpPr txBox="1"/>
          <p:nvPr/>
        </p:nvSpPr>
        <p:spPr>
          <a:xfrm>
            <a:off x="509667" y="5172342"/>
            <a:ext cx="2143536" cy="46166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rgbClr val="FFC000"/>
                </a:solidFill>
              </a:rPr>
              <a:t>社團</a:t>
            </a:r>
            <a:r>
              <a:rPr lang="en-US" altLang="zh-TW" sz="2400" b="1" dirty="0">
                <a:solidFill>
                  <a:srgbClr val="FFC000"/>
                </a:solidFill>
              </a:rPr>
              <a:t>/</a:t>
            </a:r>
            <a:r>
              <a:rPr lang="zh-TW" altLang="en-US" sz="2400" b="1" dirty="0">
                <a:solidFill>
                  <a:srgbClr val="FFC000"/>
                </a:solidFill>
              </a:rPr>
              <a:t>財團法人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1038B21F-543A-4FC0-84E0-5E52DFA72DC9}"/>
              </a:ext>
            </a:extLst>
          </p:cNvPr>
          <p:cNvSpPr txBox="1"/>
          <p:nvPr/>
        </p:nvSpPr>
        <p:spPr>
          <a:xfrm>
            <a:off x="509667" y="3486827"/>
            <a:ext cx="2143536" cy="46166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rgbClr val="FFC000"/>
                </a:solidFill>
              </a:rPr>
              <a:t>教育</a:t>
            </a:r>
            <a:r>
              <a:rPr lang="en-US" altLang="zh-TW" sz="2400" b="1" dirty="0">
                <a:solidFill>
                  <a:srgbClr val="FFC000"/>
                </a:solidFill>
              </a:rPr>
              <a:t>/</a:t>
            </a:r>
            <a:r>
              <a:rPr lang="zh-TW" altLang="en-US" sz="2400" b="1" dirty="0">
                <a:solidFill>
                  <a:srgbClr val="FFC000"/>
                </a:solidFill>
              </a:rPr>
              <a:t>學術機構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0E4FD916-A224-4FB6-A587-91BF1A07BF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799" y="4209413"/>
            <a:ext cx="2258195" cy="464848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021400CB-72F1-477E-B13B-441A2CF99C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548" y="4120101"/>
            <a:ext cx="1734882" cy="643473"/>
          </a:xfrm>
          <a:prstGeom prst="rect">
            <a:avLst/>
          </a:prstGeom>
        </p:spPr>
      </p:pic>
      <p:cxnSp>
        <p:nvCxnSpPr>
          <p:cNvPr id="55" name="直線接點 54">
            <a:extLst>
              <a:ext uri="{FF2B5EF4-FFF2-40B4-BE49-F238E27FC236}">
                <a16:creationId xmlns:a16="http://schemas.microsoft.com/office/drawing/2014/main" id="{029A6BFF-18B8-4227-A11C-589FF8ECFD07}"/>
              </a:ext>
            </a:extLst>
          </p:cNvPr>
          <p:cNvCxnSpPr/>
          <p:nvPr/>
        </p:nvCxnSpPr>
        <p:spPr>
          <a:xfrm>
            <a:off x="5842107" y="1506504"/>
            <a:ext cx="0" cy="4928232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接點 55">
            <a:extLst>
              <a:ext uri="{FF2B5EF4-FFF2-40B4-BE49-F238E27FC236}">
                <a16:creationId xmlns:a16="http://schemas.microsoft.com/office/drawing/2014/main" id="{80E7AB0A-F554-45FD-BF9A-A1B47F02A158}"/>
              </a:ext>
            </a:extLst>
          </p:cNvPr>
          <p:cNvCxnSpPr>
            <a:cxnSpLocks/>
          </p:cNvCxnSpPr>
          <p:nvPr/>
        </p:nvCxnSpPr>
        <p:spPr>
          <a:xfrm rot="5400000">
            <a:off x="8886000" y="1503641"/>
            <a:ext cx="0" cy="558000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C0599EA2-6DE6-47F7-BFCE-6ECB434C0108}"/>
              </a:ext>
            </a:extLst>
          </p:cNvPr>
          <p:cNvSpPr txBox="1"/>
          <p:nvPr/>
        </p:nvSpPr>
        <p:spPr>
          <a:xfrm>
            <a:off x="6096000" y="1534337"/>
            <a:ext cx="1415772" cy="46166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rgbClr val="FFC000"/>
                </a:solidFill>
              </a:rPr>
              <a:t>政府單位</a:t>
            </a:r>
          </a:p>
        </p:txBody>
      </p:sp>
      <p:pic>
        <p:nvPicPr>
          <p:cNvPr id="38" name="圖片 37">
            <a:extLst>
              <a:ext uri="{FF2B5EF4-FFF2-40B4-BE49-F238E27FC236}">
                <a16:creationId xmlns:a16="http://schemas.microsoft.com/office/drawing/2014/main" id="{36116845-1B69-4E4A-A154-DE6966FCAC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2221" y="2177218"/>
            <a:ext cx="1232104" cy="1232104"/>
          </a:xfrm>
          <a:prstGeom prst="rect">
            <a:avLst/>
          </a:prstGeom>
        </p:spPr>
      </p:pic>
      <p:pic>
        <p:nvPicPr>
          <p:cNvPr id="40" name="圖片 39">
            <a:extLst>
              <a:ext uri="{FF2B5EF4-FFF2-40B4-BE49-F238E27FC236}">
                <a16:creationId xmlns:a16="http://schemas.microsoft.com/office/drawing/2014/main" id="{B30B7A53-13EE-4318-A19A-D0BE3D9B4D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8587" r="1416" b="31406"/>
          <a:stretch/>
        </p:blipFill>
        <p:spPr>
          <a:xfrm>
            <a:off x="7894194" y="2320389"/>
            <a:ext cx="2150194" cy="872589"/>
          </a:xfrm>
          <a:prstGeom prst="rect">
            <a:avLst/>
          </a:prstGeom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id="{EA215416-6B61-4B01-ACBD-00670EDCFC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48637" y="3571084"/>
            <a:ext cx="2586910" cy="461664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99652D30-0291-4B20-848B-B9811070BAE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5471" y="5855914"/>
            <a:ext cx="2526994" cy="395217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8264F0E1-29F1-44F1-8B0D-CAB4979757F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3864" y="5639234"/>
            <a:ext cx="2328618" cy="693116"/>
          </a:xfrm>
          <a:prstGeom prst="rect">
            <a:avLst/>
          </a:prstGeom>
        </p:spPr>
      </p:pic>
      <p:cxnSp>
        <p:nvCxnSpPr>
          <p:cNvPr id="43" name="直線接點 42">
            <a:extLst>
              <a:ext uri="{FF2B5EF4-FFF2-40B4-BE49-F238E27FC236}">
                <a16:creationId xmlns:a16="http://schemas.microsoft.com/office/drawing/2014/main" id="{3137F9BD-06D4-4FAA-A8EA-A413FEBB382D}"/>
              </a:ext>
            </a:extLst>
          </p:cNvPr>
          <p:cNvCxnSpPr>
            <a:cxnSpLocks/>
          </p:cNvCxnSpPr>
          <p:nvPr/>
        </p:nvCxnSpPr>
        <p:spPr>
          <a:xfrm rot="5400000">
            <a:off x="2973783" y="811980"/>
            <a:ext cx="0" cy="4928232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73971DD3-CE4C-4AED-A3D0-D23FC35B5E67}"/>
              </a:ext>
            </a:extLst>
          </p:cNvPr>
          <p:cNvSpPr txBox="1"/>
          <p:nvPr/>
        </p:nvSpPr>
        <p:spPr>
          <a:xfrm>
            <a:off x="509667" y="1534337"/>
            <a:ext cx="1415772" cy="46166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rgbClr val="FFC000"/>
                </a:solidFill>
              </a:rPr>
              <a:t>健康醫療</a:t>
            </a:r>
          </a:p>
        </p:txBody>
      </p:sp>
      <p:pic>
        <p:nvPicPr>
          <p:cNvPr id="53" name="Picture 4" descr="SpectroChip">
            <a:extLst>
              <a:ext uri="{FF2B5EF4-FFF2-40B4-BE49-F238E27FC236}">
                <a16:creationId xmlns:a16="http://schemas.microsoft.com/office/drawing/2014/main" id="{03B96B0D-861F-4667-872E-A89B3732CD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03" y="2221555"/>
            <a:ext cx="2007870" cy="91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1C043F7B-1901-436D-B77D-BEA8D5A4299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73783" y="2393051"/>
            <a:ext cx="2326669" cy="603469"/>
          </a:xfrm>
          <a:prstGeom prst="rect">
            <a:avLst/>
          </a:prstGeom>
        </p:spPr>
      </p:pic>
      <p:cxnSp>
        <p:nvCxnSpPr>
          <p:cNvPr id="57" name="直線接點 56">
            <a:extLst>
              <a:ext uri="{FF2B5EF4-FFF2-40B4-BE49-F238E27FC236}">
                <a16:creationId xmlns:a16="http://schemas.microsoft.com/office/drawing/2014/main" id="{4AD747C6-C2A9-49F2-ADD5-8BE83CD7E378}"/>
              </a:ext>
            </a:extLst>
          </p:cNvPr>
          <p:cNvCxnSpPr>
            <a:cxnSpLocks/>
          </p:cNvCxnSpPr>
          <p:nvPr/>
        </p:nvCxnSpPr>
        <p:spPr>
          <a:xfrm rot="5400000">
            <a:off x="2973783" y="2480135"/>
            <a:ext cx="0" cy="4928232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DB21F975-1E0C-4334-898A-58068550151E}"/>
              </a:ext>
            </a:extLst>
          </p:cNvPr>
          <p:cNvSpPr txBox="1"/>
          <p:nvPr/>
        </p:nvSpPr>
        <p:spPr>
          <a:xfrm>
            <a:off x="6096000" y="4499700"/>
            <a:ext cx="800219" cy="46166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rgbClr val="FFC000"/>
                </a:solidFill>
              </a:rPr>
              <a:t>其它</a:t>
            </a:r>
          </a:p>
        </p:txBody>
      </p:sp>
      <p:pic>
        <p:nvPicPr>
          <p:cNvPr id="47" name="圖片 46">
            <a:extLst>
              <a:ext uri="{FF2B5EF4-FFF2-40B4-BE49-F238E27FC236}">
                <a16:creationId xmlns:a16="http://schemas.microsoft.com/office/drawing/2014/main" id="{40C386C2-87D1-4095-A011-F23DD0AECF8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97662" y="4918718"/>
            <a:ext cx="1900536" cy="1476083"/>
          </a:xfrm>
          <a:prstGeom prst="rect">
            <a:avLst/>
          </a:prstGeom>
        </p:spPr>
      </p:pic>
      <p:pic>
        <p:nvPicPr>
          <p:cNvPr id="61" name="圖片 60">
            <a:extLst>
              <a:ext uri="{FF2B5EF4-FFF2-40B4-BE49-F238E27FC236}">
                <a16:creationId xmlns:a16="http://schemas.microsoft.com/office/drawing/2014/main" id="{271F9250-6543-4920-9B82-4124CA70A4C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92375" y="5233437"/>
            <a:ext cx="1619987" cy="1082151"/>
          </a:xfrm>
          <a:prstGeom prst="rect">
            <a:avLst/>
          </a:prstGeom>
        </p:spPr>
      </p:pic>
      <p:pic>
        <p:nvPicPr>
          <p:cNvPr id="63" name="圖片 62">
            <a:extLst>
              <a:ext uri="{FF2B5EF4-FFF2-40B4-BE49-F238E27FC236}">
                <a16:creationId xmlns:a16="http://schemas.microsoft.com/office/drawing/2014/main" id="{A1D3E2BC-EE25-4986-882F-D3443F49334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652118" y="5437795"/>
            <a:ext cx="2291316" cy="67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969218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1C8C2ABC-77AA-466A-896C-D0B2E0F602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3704" b="82909"/>
          <a:stretch/>
        </p:blipFill>
        <p:spPr>
          <a:xfrm>
            <a:off x="1" y="0"/>
            <a:ext cx="5080000" cy="1172128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276C4889-622C-4487-8B11-F883DC0445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720" t="83503"/>
          <a:stretch/>
        </p:blipFill>
        <p:spPr>
          <a:xfrm>
            <a:off x="10076482" y="5726624"/>
            <a:ext cx="2115518" cy="1131376"/>
          </a:xfrm>
          <a:prstGeom prst="rect">
            <a:avLst/>
          </a:prstGeom>
        </p:spPr>
      </p:pic>
      <p:sp>
        <p:nvSpPr>
          <p:cNvPr id="3" name="手繪多邊形: 圖案 2">
            <a:extLst>
              <a:ext uri="{FF2B5EF4-FFF2-40B4-BE49-F238E27FC236}">
                <a16:creationId xmlns:a16="http://schemas.microsoft.com/office/drawing/2014/main" id="{A0C04646-18AB-4F67-BD9B-ECD0EE7DB33A}"/>
              </a:ext>
            </a:extLst>
          </p:cNvPr>
          <p:cNvSpPr/>
          <p:nvPr/>
        </p:nvSpPr>
        <p:spPr>
          <a:xfrm>
            <a:off x="1235869" y="1777767"/>
            <a:ext cx="3037582" cy="1822549"/>
          </a:xfrm>
          <a:custGeom>
            <a:avLst/>
            <a:gdLst>
              <a:gd name="connsiteX0" fmla="*/ 0 w 3037582"/>
              <a:gd name="connsiteY0" fmla="*/ 0 h 1822549"/>
              <a:gd name="connsiteX1" fmla="*/ 3037582 w 3037582"/>
              <a:gd name="connsiteY1" fmla="*/ 0 h 1822549"/>
              <a:gd name="connsiteX2" fmla="*/ 3037582 w 3037582"/>
              <a:gd name="connsiteY2" fmla="*/ 1822549 h 1822549"/>
              <a:gd name="connsiteX3" fmla="*/ 0 w 3037582"/>
              <a:gd name="connsiteY3" fmla="*/ 1822549 h 1822549"/>
              <a:gd name="connsiteX4" fmla="*/ 0 w 3037582"/>
              <a:gd name="connsiteY4" fmla="*/ 0 h 1822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7582" h="1822549">
                <a:moveTo>
                  <a:pt x="0" y="0"/>
                </a:moveTo>
                <a:lnTo>
                  <a:pt x="3037582" y="0"/>
                </a:lnTo>
                <a:lnTo>
                  <a:pt x="3037582" y="1822549"/>
                </a:lnTo>
                <a:lnTo>
                  <a:pt x="0" y="1822549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rgbClr val="F5B54D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TW" altLang="en-US" sz="2400" b="1" kern="1200" dirty="0">
                <a:solidFill>
                  <a:srgbClr val="F5B54D"/>
                </a:solidFill>
              </a:rPr>
              <a:t>醫療產業技術研發</a:t>
            </a:r>
            <a:endParaRPr lang="en-US" altLang="zh-TW" sz="2400" b="1" kern="1200" dirty="0">
              <a:solidFill>
                <a:srgbClr val="F5B54D"/>
              </a:solidFill>
            </a:endParaRPr>
          </a:p>
          <a:p>
            <a:pPr marL="0" lvl="0" indent="0" algn="just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TW" sz="1500" kern="1200" dirty="0">
                <a:solidFill>
                  <a:srgbClr val="24375A"/>
                </a:solidFill>
              </a:rPr>
              <a:t>COVID-19</a:t>
            </a:r>
            <a:r>
              <a:rPr lang="zh-TW" altLang="en-US" sz="1500" kern="1200" dirty="0">
                <a:solidFill>
                  <a:srgbClr val="24375A"/>
                </a:solidFill>
              </a:rPr>
              <a:t>醫療分析儀器控制軟體與使用者光學應用介面開發，合作單位包含科技部、眾多醫院、神光晶片和清華大學等</a:t>
            </a:r>
          </a:p>
        </p:txBody>
      </p:sp>
      <p:sp>
        <p:nvSpPr>
          <p:cNvPr id="5" name="手繪多邊形: 圖案 4">
            <a:extLst>
              <a:ext uri="{FF2B5EF4-FFF2-40B4-BE49-F238E27FC236}">
                <a16:creationId xmlns:a16="http://schemas.microsoft.com/office/drawing/2014/main" id="{EB88B07B-2C98-4316-A068-32EE95C32FA2}"/>
              </a:ext>
            </a:extLst>
          </p:cNvPr>
          <p:cNvSpPr/>
          <p:nvPr/>
        </p:nvSpPr>
        <p:spPr>
          <a:xfrm>
            <a:off x="4577209" y="1777768"/>
            <a:ext cx="3037582" cy="1822549"/>
          </a:xfrm>
          <a:custGeom>
            <a:avLst/>
            <a:gdLst>
              <a:gd name="connsiteX0" fmla="*/ 0 w 3037582"/>
              <a:gd name="connsiteY0" fmla="*/ 0 h 1822549"/>
              <a:gd name="connsiteX1" fmla="*/ 3037582 w 3037582"/>
              <a:gd name="connsiteY1" fmla="*/ 0 h 1822549"/>
              <a:gd name="connsiteX2" fmla="*/ 3037582 w 3037582"/>
              <a:gd name="connsiteY2" fmla="*/ 1822549 h 1822549"/>
              <a:gd name="connsiteX3" fmla="*/ 0 w 3037582"/>
              <a:gd name="connsiteY3" fmla="*/ 1822549 h 1822549"/>
              <a:gd name="connsiteX4" fmla="*/ 0 w 3037582"/>
              <a:gd name="connsiteY4" fmla="*/ 0 h 1822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7582" h="1822549">
                <a:moveTo>
                  <a:pt x="0" y="0"/>
                </a:moveTo>
                <a:lnTo>
                  <a:pt x="3037582" y="0"/>
                </a:lnTo>
                <a:lnTo>
                  <a:pt x="3037582" y="1822549"/>
                </a:lnTo>
                <a:lnTo>
                  <a:pt x="0" y="1822549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rgbClr val="F5B54D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TW" altLang="en-US" sz="2400" b="1" kern="1200" dirty="0">
                <a:solidFill>
                  <a:srgbClr val="F5B54D"/>
                </a:solidFill>
              </a:rPr>
              <a:t>能源產業系統整合</a:t>
            </a:r>
            <a:endParaRPr lang="en-US" altLang="zh-TW" sz="2400" b="1" kern="1200" dirty="0">
              <a:solidFill>
                <a:srgbClr val="F5B54D"/>
              </a:solidFill>
            </a:endParaRPr>
          </a:p>
          <a:p>
            <a:pPr marL="0" lvl="0" indent="0" algn="just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TW" altLang="en-US" sz="1500" kern="1200" dirty="0">
                <a:solidFill>
                  <a:srgbClr val="24375A"/>
                </a:solidFill>
              </a:rPr>
              <a:t>參與日本太陽能儲能</a:t>
            </a:r>
            <a:r>
              <a:rPr lang="en-US" altLang="zh-TW" sz="1500" kern="1200" dirty="0" err="1">
                <a:solidFill>
                  <a:srgbClr val="24375A"/>
                </a:solidFill>
              </a:rPr>
              <a:t>iOT</a:t>
            </a:r>
            <a:r>
              <a:rPr lang="zh-TW" altLang="en-US" sz="1500" kern="1200" dirty="0">
                <a:solidFill>
                  <a:srgbClr val="24375A"/>
                </a:solidFill>
              </a:rPr>
              <a:t>計畫，主導儲能設備操作軟體開發與導入，合作廠商包含天宇工業、三電電能、日本</a:t>
            </a:r>
            <a:r>
              <a:rPr lang="en-US" altLang="zh-TW" sz="1500" kern="1200" dirty="0">
                <a:solidFill>
                  <a:srgbClr val="24375A"/>
                </a:solidFill>
              </a:rPr>
              <a:t>A-style</a:t>
            </a:r>
            <a:r>
              <a:rPr lang="zh-TW" altLang="en-US" sz="1500" kern="1200" dirty="0">
                <a:solidFill>
                  <a:srgbClr val="24375A"/>
                </a:solidFill>
              </a:rPr>
              <a:t>等</a:t>
            </a:r>
          </a:p>
        </p:txBody>
      </p:sp>
      <p:sp>
        <p:nvSpPr>
          <p:cNvPr id="6" name="手繪多邊形: 圖案 5">
            <a:extLst>
              <a:ext uri="{FF2B5EF4-FFF2-40B4-BE49-F238E27FC236}">
                <a16:creationId xmlns:a16="http://schemas.microsoft.com/office/drawing/2014/main" id="{319D12B8-16B6-4211-A143-B8F63604982B}"/>
              </a:ext>
            </a:extLst>
          </p:cNvPr>
          <p:cNvSpPr/>
          <p:nvPr/>
        </p:nvSpPr>
        <p:spPr>
          <a:xfrm>
            <a:off x="7918549" y="1777768"/>
            <a:ext cx="3037582" cy="1822549"/>
          </a:xfrm>
          <a:custGeom>
            <a:avLst/>
            <a:gdLst>
              <a:gd name="connsiteX0" fmla="*/ 0 w 3037582"/>
              <a:gd name="connsiteY0" fmla="*/ 0 h 1822549"/>
              <a:gd name="connsiteX1" fmla="*/ 3037582 w 3037582"/>
              <a:gd name="connsiteY1" fmla="*/ 0 h 1822549"/>
              <a:gd name="connsiteX2" fmla="*/ 3037582 w 3037582"/>
              <a:gd name="connsiteY2" fmla="*/ 1822549 h 1822549"/>
              <a:gd name="connsiteX3" fmla="*/ 0 w 3037582"/>
              <a:gd name="connsiteY3" fmla="*/ 1822549 h 1822549"/>
              <a:gd name="connsiteX4" fmla="*/ 0 w 3037582"/>
              <a:gd name="connsiteY4" fmla="*/ 0 h 1822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7582" h="1822549">
                <a:moveTo>
                  <a:pt x="0" y="0"/>
                </a:moveTo>
                <a:lnTo>
                  <a:pt x="3037582" y="0"/>
                </a:lnTo>
                <a:lnTo>
                  <a:pt x="3037582" y="1822549"/>
                </a:lnTo>
                <a:lnTo>
                  <a:pt x="0" y="1822549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rgbClr val="F5B54D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TW" altLang="en-US" sz="2400" b="1" kern="1200" dirty="0">
                <a:solidFill>
                  <a:srgbClr val="F5B54D"/>
                </a:solidFill>
              </a:rPr>
              <a:t>資訊產業平台開發</a:t>
            </a:r>
            <a:endParaRPr lang="en-US" altLang="zh-TW" sz="2400" b="1" kern="1200" dirty="0">
              <a:solidFill>
                <a:srgbClr val="F5B54D"/>
              </a:solidFill>
            </a:endParaRPr>
          </a:p>
          <a:p>
            <a:pPr marL="0" lvl="0" indent="0" algn="just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TW" altLang="en-US" sz="1500" kern="1200" dirty="0">
                <a:solidFill>
                  <a:srgbClr val="24375A"/>
                </a:solidFill>
              </a:rPr>
              <a:t>運用區塊鍊技術開發交易平台與資訊驗證系統，合作客戶包含承啟科技、美國</a:t>
            </a:r>
            <a:r>
              <a:rPr lang="en-US" altLang="zh-TW" sz="1500" kern="1200" dirty="0" err="1">
                <a:solidFill>
                  <a:srgbClr val="24375A"/>
                </a:solidFill>
              </a:rPr>
              <a:t>Bobi</a:t>
            </a:r>
            <a:r>
              <a:rPr lang="zh-TW" altLang="en-US" sz="1500" kern="1200" dirty="0">
                <a:solidFill>
                  <a:srgbClr val="24375A"/>
                </a:solidFill>
              </a:rPr>
              <a:t> </a:t>
            </a:r>
            <a:r>
              <a:rPr lang="en-US" altLang="zh-TW" sz="1500" kern="1200" dirty="0">
                <a:solidFill>
                  <a:srgbClr val="24375A"/>
                </a:solidFill>
              </a:rPr>
              <a:t>LLC.</a:t>
            </a:r>
            <a:r>
              <a:rPr lang="zh-TW" altLang="en-US" sz="1500" kern="1200" dirty="0">
                <a:solidFill>
                  <a:srgbClr val="24375A"/>
                </a:solidFill>
              </a:rPr>
              <a:t>和</a:t>
            </a:r>
            <a:r>
              <a:rPr lang="en-US" altLang="zh-TW" sz="1500" kern="1200" dirty="0">
                <a:solidFill>
                  <a:srgbClr val="24375A"/>
                </a:solidFill>
              </a:rPr>
              <a:t>Quin</a:t>
            </a:r>
            <a:r>
              <a:rPr lang="zh-TW" altLang="en-US" sz="1500" kern="1200" dirty="0">
                <a:solidFill>
                  <a:srgbClr val="24375A"/>
                </a:solidFill>
              </a:rPr>
              <a:t> </a:t>
            </a:r>
            <a:r>
              <a:rPr lang="en-US" altLang="zh-TW" sz="1500" kern="1200" dirty="0">
                <a:solidFill>
                  <a:srgbClr val="24375A"/>
                </a:solidFill>
              </a:rPr>
              <a:t>Inc.</a:t>
            </a:r>
            <a:r>
              <a:rPr lang="zh-TW" altLang="en-US" sz="1500" kern="1200" dirty="0">
                <a:solidFill>
                  <a:srgbClr val="24375A"/>
                </a:solidFill>
              </a:rPr>
              <a:t>等</a:t>
            </a:r>
            <a:endParaRPr lang="en-US" altLang="zh-TW" sz="1500" kern="1200" dirty="0">
              <a:solidFill>
                <a:srgbClr val="24375A"/>
              </a:solidFill>
            </a:endParaRPr>
          </a:p>
        </p:txBody>
      </p:sp>
      <p:sp>
        <p:nvSpPr>
          <p:cNvPr id="7" name="手繪多邊形: 圖案 6">
            <a:extLst>
              <a:ext uri="{FF2B5EF4-FFF2-40B4-BE49-F238E27FC236}">
                <a16:creationId xmlns:a16="http://schemas.microsoft.com/office/drawing/2014/main" id="{1F2CB84F-8697-480E-804A-ACFD679FDA6C}"/>
              </a:ext>
            </a:extLst>
          </p:cNvPr>
          <p:cNvSpPr/>
          <p:nvPr/>
        </p:nvSpPr>
        <p:spPr>
          <a:xfrm>
            <a:off x="1235869" y="3904075"/>
            <a:ext cx="3037582" cy="1822549"/>
          </a:xfrm>
          <a:custGeom>
            <a:avLst/>
            <a:gdLst>
              <a:gd name="connsiteX0" fmla="*/ 0 w 3037582"/>
              <a:gd name="connsiteY0" fmla="*/ 0 h 1822549"/>
              <a:gd name="connsiteX1" fmla="*/ 3037582 w 3037582"/>
              <a:gd name="connsiteY1" fmla="*/ 0 h 1822549"/>
              <a:gd name="connsiteX2" fmla="*/ 3037582 w 3037582"/>
              <a:gd name="connsiteY2" fmla="*/ 1822549 h 1822549"/>
              <a:gd name="connsiteX3" fmla="*/ 0 w 3037582"/>
              <a:gd name="connsiteY3" fmla="*/ 1822549 h 1822549"/>
              <a:gd name="connsiteX4" fmla="*/ 0 w 3037582"/>
              <a:gd name="connsiteY4" fmla="*/ 0 h 1822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7582" h="1822549">
                <a:moveTo>
                  <a:pt x="0" y="0"/>
                </a:moveTo>
                <a:lnTo>
                  <a:pt x="3037582" y="0"/>
                </a:lnTo>
                <a:lnTo>
                  <a:pt x="3037582" y="1822549"/>
                </a:lnTo>
                <a:lnTo>
                  <a:pt x="0" y="1822549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rgbClr val="F5B54D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TW" altLang="en-US" sz="2400" b="1" kern="1200" dirty="0">
                <a:solidFill>
                  <a:srgbClr val="F5B54D"/>
                </a:solidFill>
              </a:rPr>
              <a:t>金融產業網站建置</a:t>
            </a:r>
            <a:endParaRPr lang="en-US" altLang="zh-TW" sz="2400" b="1" kern="1200" dirty="0">
              <a:solidFill>
                <a:srgbClr val="F5B54D"/>
              </a:solidFill>
            </a:endParaRPr>
          </a:p>
          <a:p>
            <a:pPr marL="0" lvl="0" indent="0" algn="just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TW" altLang="en-US" sz="1500" kern="1200" dirty="0">
                <a:solidFill>
                  <a:srgbClr val="24375A"/>
                </a:solidFill>
              </a:rPr>
              <a:t>參與眾多金融機構官方網站改版與活動網站建置，合作客戶包含元大投信、國泰投信、富邦和台新等等</a:t>
            </a:r>
          </a:p>
        </p:txBody>
      </p:sp>
      <p:sp>
        <p:nvSpPr>
          <p:cNvPr id="8" name="手繪多邊形: 圖案 7">
            <a:extLst>
              <a:ext uri="{FF2B5EF4-FFF2-40B4-BE49-F238E27FC236}">
                <a16:creationId xmlns:a16="http://schemas.microsoft.com/office/drawing/2014/main" id="{2EF5FE81-9DA1-4790-9CD1-8893179485A0}"/>
              </a:ext>
            </a:extLst>
          </p:cNvPr>
          <p:cNvSpPr/>
          <p:nvPr/>
        </p:nvSpPr>
        <p:spPr>
          <a:xfrm>
            <a:off x="4577209" y="3904075"/>
            <a:ext cx="3037582" cy="1822549"/>
          </a:xfrm>
          <a:custGeom>
            <a:avLst/>
            <a:gdLst>
              <a:gd name="connsiteX0" fmla="*/ 0 w 3037582"/>
              <a:gd name="connsiteY0" fmla="*/ 0 h 1822549"/>
              <a:gd name="connsiteX1" fmla="*/ 3037582 w 3037582"/>
              <a:gd name="connsiteY1" fmla="*/ 0 h 1822549"/>
              <a:gd name="connsiteX2" fmla="*/ 3037582 w 3037582"/>
              <a:gd name="connsiteY2" fmla="*/ 1822549 h 1822549"/>
              <a:gd name="connsiteX3" fmla="*/ 0 w 3037582"/>
              <a:gd name="connsiteY3" fmla="*/ 1822549 h 1822549"/>
              <a:gd name="connsiteX4" fmla="*/ 0 w 3037582"/>
              <a:gd name="connsiteY4" fmla="*/ 0 h 1822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7582" h="1822549">
                <a:moveTo>
                  <a:pt x="0" y="0"/>
                </a:moveTo>
                <a:lnTo>
                  <a:pt x="3037582" y="0"/>
                </a:lnTo>
                <a:lnTo>
                  <a:pt x="3037582" y="1822549"/>
                </a:lnTo>
                <a:lnTo>
                  <a:pt x="0" y="1822549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rgbClr val="F5B54D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TW" altLang="en-US" sz="2400" b="1" kern="1200" dirty="0">
                <a:solidFill>
                  <a:srgbClr val="F5B54D"/>
                </a:solidFill>
                <a:latin typeface="Tw Cen MT" panose="020B0602020104020603"/>
                <a:ea typeface="微軟正黑體" panose="020B0604030504040204" pitchFamily="34" charset="-120"/>
                <a:cs typeface="+mn-cs"/>
              </a:rPr>
              <a:t>公教單位</a:t>
            </a:r>
            <a:r>
              <a:rPr lang="zh-TW" altLang="en-US" sz="2400" b="1" dirty="0">
                <a:solidFill>
                  <a:srgbClr val="F5B54D"/>
                </a:solidFill>
                <a:latin typeface="Tw Cen MT" panose="020B0602020104020603"/>
                <a:ea typeface="微軟正黑體" panose="020B0604030504040204" pitchFamily="34" charset="-120"/>
              </a:rPr>
              <a:t>系統開發</a:t>
            </a:r>
            <a:endParaRPr lang="en-US" altLang="zh-TW" sz="2400" b="1" kern="1200" dirty="0">
              <a:solidFill>
                <a:srgbClr val="F5B54D"/>
              </a:solidFill>
              <a:latin typeface="Tw Cen MT" panose="020B0602020104020603"/>
              <a:ea typeface="微軟正黑體" panose="020B0604030504040204" pitchFamily="34" charset="-120"/>
              <a:cs typeface="+mn-cs"/>
            </a:endParaRPr>
          </a:p>
          <a:p>
            <a:pPr marL="0" lvl="0" indent="0" algn="just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TW" altLang="en-US" sz="1500" kern="1200" dirty="0">
                <a:solidFill>
                  <a:srgbClr val="24375A"/>
                </a:solidFill>
                <a:latin typeface="Tw Cen MT" panose="020B0602020104020603"/>
                <a:ea typeface="微軟正黑體" panose="020B0604030504040204" pitchFamily="34" charset="-120"/>
                <a:cs typeface="+mn-cs"/>
              </a:rPr>
              <a:t>協助公教單位網站建置與維運，合作單位包含教育部青年發展署、資策會、臺灣科技大學和大考中心等等</a:t>
            </a:r>
          </a:p>
        </p:txBody>
      </p:sp>
      <p:sp>
        <p:nvSpPr>
          <p:cNvPr id="11" name="手繪多邊形: 圖案 10">
            <a:extLst>
              <a:ext uri="{FF2B5EF4-FFF2-40B4-BE49-F238E27FC236}">
                <a16:creationId xmlns:a16="http://schemas.microsoft.com/office/drawing/2014/main" id="{537343CF-E238-4C0D-9289-67F983F329B9}"/>
              </a:ext>
            </a:extLst>
          </p:cNvPr>
          <p:cNvSpPr/>
          <p:nvPr/>
        </p:nvSpPr>
        <p:spPr>
          <a:xfrm>
            <a:off x="7918549" y="3904075"/>
            <a:ext cx="3037582" cy="1822549"/>
          </a:xfrm>
          <a:custGeom>
            <a:avLst/>
            <a:gdLst>
              <a:gd name="connsiteX0" fmla="*/ 0 w 3037582"/>
              <a:gd name="connsiteY0" fmla="*/ 0 h 1822549"/>
              <a:gd name="connsiteX1" fmla="*/ 3037582 w 3037582"/>
              <a:gd name="connsiteY1" fmla="*/ 0 h 1822549"/>
              <a:gd name="connsiteX2" fmla="*/ 3037582 w 3037582"/>
              <a:gd name="connsiteY2" fmla="*/ 1822549 h 1822549"/>
              <a:gd name="connsiteX3" fmla="*/ 0 w 3037582"/>
              <a:gd name="connsiteY3" fmla="*/ 1822549 h 1822549"/>
              <a:gd name="connsiteX4" fmla="*/ 0 w 3037582"/>
              <a:gd name="connsiteY4" fmla="*/ 0 h 1822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7582" h="1822549">
                <a:moveTo>
                  <a:pt x="0" y="0"/>
                </a:moveTo>
                <a:lnTo>
                  <a:pt x="3037582" y="0"/>
                </a:lnTo>
                <a:lnTo>
                  <a:pt x="3037582" y="1822549"/>
                </a:lnTo>
                <a:lnTo>
                  <a:pt x="0" y="1822549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rgbClr val="F5B54D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TW" altLang="en-US" sz="2400" b="1" kern="1200" dirty="0">
                <a:solidFill>
                  <a:srgbClr val="F5B54D"/>
                </a:solidFill>
                <a:latin typeface="Tw Cen MT" panose="020B0602020104020603"/>
                <a:ea typeface="微軟正黑體" panose="020B0604030504040204" pitchFamily="34" charset="-120"/>
                <a:cs typeface="+mn-cs"/>
              </a:rPr>
              <a:t>各產業視覺設計</a:t>
            </a:r>
            <a:endParaRPr lang="en-US" altLang="zh-TW" sz="2400" b="1" kern="1200" dirty="0">
              <a:solidFill>
                <a:srgbClr val="F5B54D"/>
              </a:solidFill>
              <a:latin typeface="Tw Cen MT" panose="020B0602020104020603"/>
              <a:ea typeface="微軟正黑體" panose="020B0604030504040204" pitchFamily="34" charset="-120"/>
              <a:cs typeface="+mn-cs"/>
            </a:endParaRPr>
          </a:p>
          <a:p>
            <a:pPr marL="0" lvl="0" indent="0" algn="just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TW" altLang="en-US" sz="1500" kern="1200" dirty="0">
                <a:solidFill>
                  <a:srgbClr val="24375A"/>
                </a:solidFill>
                <a:latin typeface="Tw Cen MT" panose="020B0602020104020603"/>
                <a:ea typeface="微軟正黑體" panose="020B0604030504040204" pitchFamily="34" charset="-120"/>
                <a:cs typeface="+mn-cs"/>
              </a:rPr>
              <a:t>規劃行銷文宣、影片或網站建置，合作客戶涵蓋了科技業的華碩電腦、研華科技以及餐飲業的乾杯集團等等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5467EEFF-CD6B-4763-922C-9A8C4C646F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601" t="11205" r="13600" b="12375"/>
          <a:stretch/>
        </p:blipFill>
        <p:spPr>
          <a:xfrm>
            <a:off x="2323231" y="1057317"/>
            <a:ext cx="862858" cy="833386"/>
          </a:xfrm>
          <a:prstGeom prst="ellipse">
            <a:avLst/>
          </a:prstGeom>
          <a:ln w="28575">
            <a:solidFill>
              <a:srgbClr val="FAA534"/>
            </a:solidFill>
          </a:ln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42CFDE59-712F-4CD3-806E-D29407D03C3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99" t="224" r="5591" b="5095"/>
          <a:stretch/>
        </p:blipFill>
        <p:spPr>
          <a:xfrm>
            <a:off x="5664571" y="1057317"/>
            <a:ext cx="862858" cy="833386"/>
          </a:xfrm>
          <a:prstGeom prst="ellipse">
            <a:avLst/>
          </a:prstGeom>
          <a:ln w="28575">
            <a:solidFill>
              <a:srgbClr val="FAA534"/>
            </a:solidFill>
          </a:ln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DD2F98F8-5E09-4983-B912-F01C5535D6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5911" y="1063584"/>
            <a:ext cx="862859" cy="827119"/>
          </a:xfrm>
          <a:prstGeom prst="ellipse">
            <a:avLst/>
          </a:prstGeom>
          <a:ln w="28575">
            <a:solidFill>
              <a:srgbClr val="FAA534"/>
            </a:solidFill>
          </a:ln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AB197313-A809-4A13-A5B8-CDB23D2510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23231" y="5567024"/>
            <a:ext cx="862859" cy="844556"/>
          </a:xfrm>
          <a:prstGeom prst="ellipse">
            <a:avLst/>
          </a:prstGeom>
          <a:ln w="28575">
            <a:solidFill>
              <a:srgbClr val="FAA534"/>
            </a:solidFill>
          </a:ln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1C8EE170-ECB2-4A49-93DE-AD93A6371B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1138" y="5567024"/>
            <a:ext cx="869725" cy="844556"/>
          </a:xfrm>
          <a:prstGeom prst="ellipse">
            <a:avLst/>
          </a:prstGeom>
          <a:ln w="28575">
            <a:solidFill>
              <a:srgbClr val="FAA534"/>
            </a:solidFill>
          </a:ln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6AE2F0B6-6E09-47D9-ACD6-74C426C0597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506" t="3171" r="4651" b="5182"/>
          <a:stretch/>
        </p:blipFill>
        <p:spPr>
          <a:xfrm>
            <a:off x="9002478" y="5567024"/>
            <a:ext cx="869725" cy="867410"/>
          </a:xfrm>
          <a:prstGeom prst="ellipse">
            <a:avLst/>
          </a:prstGeom>
          <a:ln w="28575">
            <a:solidFill>
              <a:srgbClr val="FAA534"/>
            </a:solidFill>
          </a:ln>
        </p:spPr>
      </p:pic>
    </p:spTree>
    <p:extLst>
      <p:ext uri="{BB962C8B-B14F-4D97-AF65-F5344CB8AC3E}">
        <p14:creationId xmlns:p14="http://schemas.microsoft.com/office/powerpoint/2010/main" val="1327384252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2D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3440EDFC-A13F-45C4-9C1C-FB7AEB7C2069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5909541" y="6470704"/>
            <a:ext cx="5901459" cy="274320"/>
          </a:xfrm>
          <a:prstGeom prst="rect">
            <a:avLst/>
          </a:prstGeom>
        </p:spPr>
        <p:txBody>
          <a:bodyPr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/>
              <a:t>KAHAP INC.</a:t>
            </a:r>
            <a:endParaRPr lang="zh-TW" altLang="en-US" noProof="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416B3D4-6AD5-423A-87FC-5FF57AE86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1566" cy="685800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465EFEF1-417F-4096-B764-6A63396C8F64}"/>
              </a:ext>
            </a:extLst>
          </p:cNvPr>
          <p:cNvSpPr txBox="1"/>
          <p:nvPr/>
        </p:nvSpPr>
        <p:spPr>
          <a:xfrm>
            <a:off x="9832573" y="221974"/>
            <a:ext cx="1978427" cy="1292918"/>
          </a:xfrm>
          <a:prstGeom prst="rect">
            <a:avLst/>
          </a:prstGeom>
          <a:ln w="28575">
            <a:solidFill>
              <a:srgbClr val="FAA534"/>
            </a:solidFill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主視覺設計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互動機制設計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網站</a:t>
            </a:r>
            <a:r>
              <a:rPr lang="en-US" altLang="zh-TW" b="1" dirty="0">
                <a:solidFill>
                  <a:srgbClr val="344F6A"/>
                </a:solidFill>
              </a:rPr>
              <a:t>UI/UX</a:t>
            </a:r>
            <a:r>
              <a:rPr lang="zh-TW" altLang="en-US" b="1" dirty="0">
                <a:solidFill>
                  <a:srgbClr val="344F6A"/>
                </a:solidFill>
              </a:rPr>
              <a:t>設計</a:t>
            </a:r>
          </a:p>
        </p:txBody>
      </p:sp>
    </p:spTree>
    <p:extLst>
      <p:ext uri="{BB962C8B-B14F-4D97-AF65-F5344CB8AC3E}">
        <p14:creationId xmlns:p14="http://schemas.microsoft.com/office/powerpoint/2010/main" val="2654789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3440EDFC-A13F-45C4-9C1C-FB7AEB7C2069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5909541" y="6470704"/>
            <a:ext cx="5901459" cy="274320"/>
          </a:xfrm>
          <a:prstGeom prst="rect">
            <a:avLst/>
          </a:prstGeom>
        </p:spPr>
        <p:txBody>
          <a:bodyPr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/>
              <a:t>KAHAP INC.</a:t>
            </a:r>
            <a:endParaRPr lang="zh-TW" altLang="en-US" noProof="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F6C4351-C035-4AFC-B40B-E745EEC54A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16" t="21481" r="30629"/>
          <a:stretch/>
        </p:blipFill>
        <p:spPr>
          <a:xfrm>
            <a:off x="2763519" y="1473200"/>
            <a:ext cx="6380481" cy="538480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5D77E6D5-6325-477D-82D9-59F47686D2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89" b="95111" l="3315" r="9539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03556" y="3479800"/>
            <a:ext cx="4288444" cy="3553959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65272B83-7832-4B3E-B473-720632D79A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51079"/>
            <a:ext cx="552268" cy="807161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99A84CFC-F93E-4853-8CE9-06A59348FDCA}"/>
              </a:ext>
            </a:extLst>
          </p:cNvPr>
          <p:cNvSpPr txBox="1"/>
          <p:nvPr/>
        </p:nvSpPr>
        <p:spPr>
          <a:xfrm>
            <a:off x="630874" y="213441"/>
            <a:ext cx="5997476" cy="10159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400" b="1" dirty="0" err="1">
                <a:solidFill>
                  <a:srgbClr val="253F58"/>
                </a:solidFill>
              </a:rPr>
              <a:t>Yuanta</a:t>
            </a:r>
            <a:r>
              <a:rPr lang="en-US" altLang="zh-TW" sz="2400" b="1" dirty="0">
                <a:solidFill>
                  <a:srgbClr val="253F58"/>
                </a:solidFill>
              </a:rPr>
              <a:t> </a:t>
            </a:r>
            <a:r>
              <a:rPr lang="en-US" altLang="zh-TW" sz="2400" b="1" dirty="0" err="1">
                <a:solidFill>
                  <a:srgbClr val="253F58"/>
                </a:solidFill>
              </a:rPr>
              <a:t>Funds’s</a:t>
            </a:r>
            <a:r>
              <a:rPr lang="en-US" altLang="zh-TW" sz="2400" b="1" dirty="0">
                <a:solidFill>
                  <a:srgbClr val="253F58"/>
                </a:solidFill>
              </a:rPr>
              <a:t> Official Website Development</a:t>
            </a:r>
          </a:p>
          <a:p>
            <a:pPr>
              <a:lnSpc>
                <a:spcPct val="150000"/>
              </a:lnSpc>
            </a:pPr>
            <a:r>
              <a:rPr lang="zh-TW" altLang="en-US" b="1" dirty="0">
                <a:solidFill>
                  <a:srgbClr val="253F58"/>
                </a:solidFill>
              </a:rPr>
              <a:t>元大投信官網、</a:t>
            </a:r>
            <a:r>
              <a:rPr lang="en-US" altLang="zh-TW" b="1" dirty="0">
                <a:solidFill>
                  <a:srgbClr val="253F58"/>
                </a:solidFill>
              </a:rPr>
              <a:t>ETF</a:t>
            </a:r>
            <a:r>
              <a:rPr lang="zh-TW" altLang="en-US" b="1" dirty="0">
                <a:solidFill>
                  <a:srgbClr val="253F58"/>
                </a:solidFill>
              </a:rPr>
              <a:t> </a:t>
            </a:r>
            <a:r>
              <a:rPr lang="en-US" altLang="zh-TW" b="1" dirty="0">
                <a:solidFill>
                  <a:srgbClr val="253F58"/>
                </a:solidFill>
              </a:rPr>
              <a:t>AI</a:t>
            </a:r>
            <a:r>
              <a:rPr lang="zh-TW" altLang="en-US" b="1" dirty="0">
                <a:solidFill>
                  <a:srgbClr val="253F58"/>
                </a:solidFill>
              </a:rPr>
              <a:t>智能投資平台開發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0A97FA7F-AA08-4341-B3C8-CA3F0ADE9029}"/>
              </a:ext>
            </a:extLst>
          </p:cNvPr>
          <p:cNvSpPr txBox="1"/>
          <p:nvPr/>
        </p:nvSpPr>
        <p:spPr>
          <a:xfrm>
            <a:off x="96519" y="2058895"/>
            <a:ext cx="2550698" cy="2539413"/>
          </a:xfrm>
          <a:prstGeom prst="rect">
            <a:avLst/>
          </a:prstGeom>
          <a:ln w="28575">
            <a:solidFill>
              <a:srgbClr val="FAA534"/>
            </a:solidFill>
          </a:ln>
          <a:effectLst>
            <a:outerShdw dist="127000" dir="2700000" sx="105000" sy="105000" algn="tl" rotWithShape="0">
              <a:srgbClr val="344F6A"/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6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數據圖表規劃設計</a:t>
            </a:r>
          </a:p>
          <a:p>
            <a:pPr marL="285750" indent="-285750">
              <a:lnSpc>
                <a:spcPct val="150000"/>
              </a:lnSpc>
              <a:buBlip>
                <a:blip r:embed="rId6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網站</a:t>
            </a:r>
            <a:r>
              <a:rPr lang="en-US" altLang="zh-TW" b="1" dirty="0">
                <a:solidFill>
                  <a:srgbClr val="344F6A"/>
                </a:solidFill>
              </a:rPr>
              <a:t>UI/UX</a:t>
            </a:r>
            <a:r>
              <a:rPr lang="zh-TW" altLang="en-US" b="1" dirty="0">
                <a:solidFill>
                  <a:srgbClr val="344F6A"/>
                </a:solidFill>
              </a:rPr>
              <a:t>設計</a:t>
            </a:r>
          </a:p>
          <a:p>
            <a:pPr marL="285750" indent="-285750">
              <a:lnSpc>
                <a:spcPct val="150000"/>
              </a:lnSpc>
              <a:buBlip>
                <a:blip r:embed="rId6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系統資安與效能控管</a:t>
            </a:r>
          </a:p>
          <a:p>
            <a:pPr marL="285750" indent="-285750">
              <a:lnSpc>
                <a:spcPct val="150000"/>
              </a:lnSpc>
              <a:buBlip>
                <a:blip r:embed="rId6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會員管理系統</a:t>
            </a:r>
          </a:p>
          <a:p>
            <a:pPr marL="285750" indent="-285750">
              <a:lnSpc>
                <a:spcPct val="150000"/>
              </a:lnSpc>
              <a:buBlip>
                <a:blip r:embed="rId6"/>
              </a:buBlip>
            </a:pPr>
            <a:r>
              <a:rPr lang="en-US" altLang="zh-TW" b="1" dirty="0">
                <a:solidFill>
                  <a:srgbClr val="344F6A"/>
                </a:solidFill>
              </a:rPr>
              <a:t>API</a:t>
            </a:r>
            <a:r>
              <a:rPr lang="zh-TW" altLang="en-US" b="1" dirty="0">
                <a:solidFill>
                  <a:srgbClr val="344F6A"/>
                </a:solidFill>
              </a:rPr>
              <a:t>製作、串接</a:t>
            </a:r>
          </a:p>
          <a:p>
            <a:pPr marL="285750" indent="-285750">
              <a:lnSpc>
                <a:spcPct val="150000"/>
              </a:lnSpc>
              <a:buBlip>
                <a:blip r:embed="rId6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後台管理系統</a:t>
            </a:r>
          </a:p>
        </p:txBody>
      </p:sp>
    </p:spTree>
    <p:extLst>
      <p:ext uri="{BB962C8B-B14F-4D97-AF65-F5344CB8AC3E}">
        <p14:creationId xmlns:p14="http://schemas.microsoft.com/office/powerpoint/2010/main" val="31260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2D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3440EDFC-A13F-45C4-9C1C-FB7AEB7C2069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5909541" y="6470704"/>
            <a:ext cx="5901459" cy="274320"/>
          </a:xfrm>
          <a:prstGeom prst="rect">
            <a:avLst/>
          </a:prstGeom>
        </p:spPr>
        <p:txBody>
          <a:bodyPr/>
          <a:lstStyle/>
          <a:p>
            <a:pPr rtl="0"/>
            <a:r>
              <a:rPr lang="zh-TW" altLang="en-US" noProof="0"/>
              <a:t>巧禾數位設計 </a:t>
            </a:r>
            <a:r>
              <a:rPr lang="en-US" altLang="zh-TW" noProof="0"/>
              <a:t>KAHAP INC.</a:t>
            </a:r>
            <a:endParaRPr lang="zh-TW" altLang="en-US" noProof="0" dirty="0"/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718174F5-7781-40D7-8B6E-4DC21DE5344C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B5F20967-4D6A-4C28-874F-8CA308291A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63581" y="112976"/>
              <a:ext cx="9228419" cy="6745024"/>
            </a:xfrm>
            <a:prstGeom prst="rect">
              <a:avLst/>
            </a:prstGeom>
          </p:spPr>
        </p:pic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21A22B3F-E1BA-4EBF-A2F5-0EBC22F6F7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90233"/>
            <a:stretch/>
          </p:blipFill>
          <p:spPr>
            <a:xfrm>
              <a:off x="0" y="0"/>
              <a:ext cx="538480" cy="908869"/>
            </a:xfrm>
            <a:prstGeom prst="rect">
              <a:avLst/>
            </a:prstGeom>
          </p:spPr>
        </p:pic>
      </p:grpSp>
      <p:sp>
        <p:nvSpPr>
          <p:cNvPr id="8" name="文字方塊 7">
            <a:extLst>
              <a:ext uri="{FF2B5EF4-FFF2-40B4-BE49-F238E27FC236}">
                <a16:creationId xmlns:a16="http://schemas.microsoft.com/office/drawing/2014/main" id="{03BA235D-62A7-4C1A-8EA1-5C803AEC2F76}"/>
              </a:ext>
            </a:extLst>
          </p:cNvPr>
          <p:cNvSpPr txBox="1"/>
          <p:nvPr/>
        </p:nvSpPr>
        <p:spPr>
          <a:xfrm>
            <a:off x="402738" y="150183"/>
            <a:ext cx="43231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b="1" dirty="0">
                <a:solidFill>
                  <a:schemeClr val="bg1"/>
                </a:solidFill>
              </a:rPr>
              <a:t>ASUS</a:t>
            </a:r>
            <a:r>
              <a:rPr lang="zh-TW" altLang="en-US" sz="2400" b="1" dirty="0">
                <a:solidFill>
                  <a:schemeClr val="bg1"/>
                </a:solidFill>
              </a:rPr>
              <a:t> </a:t>
            </a:r>
            <a:r>
              <a:rPr lang="en-US" altLang="zh-TW" sz="2400" b="1" dirty="0">
                <a:solidFill>
                  <a:schemeClr val="bg1"/>
                </a:solidFill>
              </a:rPr>
              <a:t>Marketing material design</a:t>
            </a:r>
          </a:p>
          <a:p>
            <a:r>
              <a:rPr lang="zh-TW" altLang="en-US" sz="1600" b="1" dirty="0">
                <a:solidFill>
                  <a:schemeClr val="bg1"/>
                </a:solidFill>
              </a:rPr>
              <a:t>華碩 國際廣告、動畫、平面視覺設計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630DF26F-312A-4447-97AE-60FE8927F827}"/>
              </a:ext>
            </a:extLst>
          </p:cNvPr>
          <p:cNvSpPr txBox="1"/>
          <p:nvPr/>
        </p:nvSpPr>
        <p:spPr>
          <a:xfrm>
            <a:off x="397621" y="1560444"/>
            <a:ext cx="2395207" cy="2123915"/>
          </a:xfrm>
          <a:prstGeom prst="rect">
            <a:avLst/>
          </a:prstGeom>
          <a:ln w="28575">
            <a:solidFill>
              <a:srgbClr val="FAA534"/>
            </a:solidFill>
          </a:ln>
          <a:effectLst>
            <a:outerShdw dist="127000" dir="2700000" sx="105000" sy="105000" algn="tl" rotWithShape="0">
              <a:srgbClr val="344F6A"/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社群平台平面視覺</a:t>
            </a:r>
          </a:p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en-US" altLang="zh-TW" b="1" dirty="0">
                <a:solidFill>
                  <a:srgbClr val="344F6A"/>
                </a:solidFill>
              </a:rPr>
              <a:t>HTML</a:t>
            </a:r>
            <a:r>
              <a:rPr lang="zh-TW" altLang="en-US" b="1" dirty="0">
                <a:solidFill>
                  <a:srgbClr val="344F6A"/>
                </a:solidFill>
              </a:rPr>
              <a:t>動態廣告製作</a:t>
            </a:r>
          </a:p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廣告影片拍攝</a:t>
            </a:r>
          </a:p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產品攝影</a:t>
            </a:r>
          </a:p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zh-TW" altLang="en-US" b="1" dirty="0">
                <a:solidFill>
                  <a:srgbClr val="344F6A"/>
                </a:solidFill>
              </a:rPr>
              <a:t>動畫製作</a:t>
            </a:r>
          </a:p>
        </p:txBody>
      </p:sp>
    </p:spTree>
    <p:extLst>
      <p:ext uri="{BB962C8B-B14F-4D97-AF65-F5344CB8AC3E}">
        <p14:creationId xmlns:p14="http://schemas.microsoft.com/office/powerpoint/2010/main" val="34904951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整體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4187_TF22378848.potx" id="{35EE906A-EDD5-472E-B143-3EAC3EA7BF62}" vid="{597AE59B-CAF2-4F45-90E8-B121C6FDD945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61EAB5F-88FC-4FAE-AE3C-037A3C365E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88A2F88-55C5-4ED1-9541-807C65424763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4F44C90D-2A62-4985-9618-3460247437B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整體設計</Template>
  <TotalTime>1470</TotalTime>
  <Words>529</Words>
  <Application>Microsoft Office PowerPoint</Application>
  <PresentationFormat>寬螢幕</PresentationFormat>
  <Paragraphs>71</Paragraphs>
  <Slides>20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5" baseType="lpstr">
      <vt:lpstr>Microsoft JhengHei UI</vt:lpstr>
      <vt:lpstr>微軟正黑體</vt:lpstr>
      <vt:lpstr>Tw Cen MT</vt:lpstr>
      <vt:lpstr>Wingdings 3</vt:lpstr>
      <vt:lpstr>整體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巧禾數位設計X5 Store規劃討論</dc:title>
  <dc:creator>Murna Chen</dc:creator>
  <cp:lastModifiedBy>MBRS</cp:lastModifiedBy>
  <cp:revision>132</cp:revision>
  <dcterms:created xsi:type="dcterms:W3CDTF">2021-05-31T12:36:41Z</dcterms:created>
  <dcterms:modified xsi:type="dcterms:W3CDTF">2022-03-14T08:15:45Z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