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00" r:id="rId5"/>
    <p:sldId id="301" r:id="rId6"/>
    <p:sldId id="297" r:id="rId7"/>
    <p:sldId id="298" r:id="rId8"/>
    <p:sldId id="315" r:id="rId9"/>
    <p:sldId id="299" r:id="rId10"/>
    <p:sldId id="309" r:id="rId11"/>
    <p:sldId id="306" r:id="rId12"/>
    <p:sldId id="308" r:id="rId13"/>
    <p:sldId id="314" r:id="rId14"/>
    <p:sldId id="316" r:id="rId15"/>
    <p:sldId id="319" r:id="rId16"/>
    <p:sldId id="317" r:id="rId17"/>
    <p:sldId id="318" r:id="rId18"/>
    <p:sldId id="305" r:id="rId19"/>
    <p:sldId id="303" r:id="rId20"/>
    <p:sldId id="304" r:id="rId21"/>
    <p:sldId id="310" r:id="rId22"/>
    <p:sldId id="313" r:id="rId23"/>
    <p:sldId id="302" r:id="rId24"/>
  </p:sldIdLst>
  <p:sldSz cx="12192000" cy="6858000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534"/>
    <a:srgbClr val="344F6A"/>
    <a:srgbClr val="3D4056"/>
    <a:srgbClr val="F8F8F7"/>
    <a:srgbClr val="1A1211"/>
    <a:srgbClr val="101012"/>
    <a:srgbClr val="3F2F27"/>
    <a:srgbClr val="253F58"/>
    <a:srgbClr val="302D2C"/>
    <a:srgbClr val="312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3830" autoAdjust="0"/>
  </p:normalViewPr>
  <p:slideViewPr>
    <p:cSldViewPr snapToGrid="0">
      <p:cViewPr varScale="1">
        <p:scale>
          <a:sx n="77" d="100"/>
          <a:sy n="77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6FD1A9-AA27-4948-BCD8-B001FF2909B0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2022/3/16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818C5E9-5966-460E-861F-1663B2AAAED6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725628-3A68-42F4-BA86-981817953149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zh-TW" altLang="en-US" noProof="0"/>
              <a:t>按一下以編輯母片子標題樣式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7A924ABB-3B85-4512-9CDA-E2DA9B22D0C8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FC1C1-12BC-4A37-8EB0-4ECB1220FF52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1B4029-1E03-443C-9D9D-DBABB8720270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7" name="直線接點​​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5113CF-9CA9-4EDD-AA63-BDD627BF1B68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A3E016-D558-422D-8CDC-C84B29A5BB78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D9F774-0936-415B-B027-E30F910F5732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580979-D2E2-4B79-ABC6-6E0635E60359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9CA1AA-66B9-42C7-8A21-9D93A8532DE3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2E0FFD-0BB2-4442-894A-691C9C2B0A5E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C0E52-8448-4FB0-9450-448E9C528D5D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版面配置區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710E1E-A451-464D-8870-11757701B6F8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5F0F1C7-AF1F-4538-95D2-454510AB3B14}" type="datetime1">
              <a:rPr lang="zh-TW" altLang="en-US" noProof="0" smtClean="0"/>
              <a:t>2022/3/16</a:t>
            </a:fld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  <p:cxnSp>
        <p:nvCxnSpPr>
          <p:cNvPr id="7" name="直線接點​​(S)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32.jpg"/><Relationship Id="rId12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B93DC5-8711-4F98-A95F-ABC1DEC80F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3"/>
          <a:stretch/>
        </p:blipFill>
        <p:spPr>
          <a:xfrm>
            <a:off x="609600" y="0"/>
            <a:ext cx="10909955" cy="6858000"/>
          </a:xfrm>
          <a:prstGeom prst="rect">
            <a:avLst/>
          </a:prstGeom>
          <a:solidFill>
            <a:srgbClr val="101012"/>
          </a:solidFill>
        </p:spPr>
      </p:pic>
    </p:spTree>
    <p:extLst>
      <p:ext uri="{BB962C8B-B14F-4D97-AF65-F5344CB8AC3E}">
        <p14:creationId xmlns:p14="http://schemas.microsoft.com/office/powerpoint/2010/main" val="2654722942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F060BF7-6FA3-4741-904B-BF5F1D12E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1179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39155CE-EB00-497B-8EF1-EAE763A74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3" t="2225" r="11005" b="6436"/>
          <a:stretch/>
        </p:blipFill>
        <p:spPr>
          <a:xfrm>
            <a:off x="9956800" y="3167380"/>
            <a:ext cx="1752651" cy="3416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4563FB8-EEDC-4880-86F5-5395F632F069}"/>
              </a:ext>
            </a:extLst>
          </p:cNvPr>
          <p:cNvSpPr txBox="1"/>
          <p:nvPr/>
        </p:nvSpPr>
        <p:spPr>
          <a:xfrm>
            <a:off x="9851250" y="858079"/>
            <a:ext cx="1858201" cy="1292918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周邊產品設計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CIS</a:t>
            </a:r>
            <a:r>
              <a:rPr lang="zh-TW" altLang="en-US" b="1" dirty="0">
                <a:solidFill>
                  <a:srgbClr val="344F6A"/>
                </a:solidFill>
              </a:rPr>
              <a:t>系統設計</a:t>
            </a:r>
          </a:p>
        </p:txBody>
      </p:sp>
    </p:spTree>
    <p:extLst>
      <p:ext uri="{BB962C8B-B14F-4D97-AF65-F5344CB8AC3E}">
        <p14:creationId xmlns:p14="http://schemas.microsoft.com/office/powerpoint/2010/main" val="35349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99526E4-2C63-461F-B68F-347FDF65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599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13823FE-409A-4E73-AC91-92017EF1153B}"/>
              </a:ext>
            </a:extLst>
          </p:cNvPr>
          <p:cNvSpPr/>
          <p:nvPr/>
        </p:nvSpPr>
        <p:spPr>
          <a:xfrm>
            <a:off x="9109417" y="301840"/>
            <a:ext cx="2582476" cy="1571348"/>
          </a:xfrm>
          <a:prstGeom prst="rect">
            <a:avLst/>
          </a:prstGeom>
          <a:solidFill>
            <a:schemeClr val="bg1"/>
          </a:solidFill>
          <a:ln w="28575">
            <a:solidFill>
              <a:srgbClr val="FAA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訂單管理系統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結帳流程設計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零件貨運分配</a:t>
            </a:r>
            <a:endParaRPr lang="en-US" altLang="zh-TW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97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F1B0356-6A1F-44DC-A73C-A66F6CDF1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6"/>
          <a:stretch/>
        </p:blipFill>
        <p:spPr>
          <a:xfrm>
            <a:off x="0" y="0"/>
            <a:ext cx="1048685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5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4B03DDC-C2E9-44EE-A03E-9A2BF23C6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8" b="31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ED4D99-47F4-4B67-82C1-408AAFDF05FF}"/>
              </a:ext>
            </a:extLst>
          </p:cNvPr>
          <p:cNvSpPr/>
          <p:nvPr/>
        </p:nvSpPr>
        <p:spPr>
          <a:xfrm>
            <a:off x="657875" y="1180729"/>
            <a:ext cx="2582476" cy="1402673"/>
          </a:xfrm>
          <a:prstGeom prst="rect">
            <a:avLst/>
          </a:prstGeom>
          <a:solidFill>
            <a:schemeClr val="bg1"/>
          </a:solidFill>
          <a:ln w="28575">
            <a:solidFill>
              <a:srgbClr val="FAA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手機</a:t>
            </a:r>
            <a:r>
              <a:rPr lang="en-US" altLang="zh-TW" b="1" dirty="0">
                <a:solidFill>
                  <a:srgbClr val="344F6A"/>
                </a:solidFill>
              </a:rPr>
              <a:t>ERP</a:t>
            </a:r>
            <a:r>
              <a:rPr lang="zh-TW" altLang="en-US" b="1" dirty="0">
                <a:solidFill>
                  <a:srgbClr val="344F6A"/>
                </a:solidFill>
              </a:rPr>
              <a:t>系統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iOS, Android</a:t>
            </a:r>
            <a:r>
              <a:rPr lang="zh-TW" altLang="en-US" b="1" dirty="0">
                <a:solidFill>
                  <a:srgbClr val="344F6A"/>
                </a:solidFill>
              </a:rPr>
              <a:t> </a:t>
            </a:r>
            <a:r>
              <a:rPr lang="en-US" altLang="zh-TW" b="1" dirty="0">
                <a:solidFill>
                  <a:srgbClr val="344F6A"/>
                </a:solidFill>
              </a:rPr>
              <a:t>APP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商品狀態追蹤</a:t>
            </a:r>
            <a:endParaRPr lang="en-US" altLang="zh-TW" b="1" dirty="0">
              <a:solidFill>
                <a:srgbClr val="344F6A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91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17714BA-F50D-4E86-822D-CB79222D7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" b="1390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05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5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596A31A-4D67-483B-AF2C-396AF08B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75745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BA344E2-CC11-4DED-980F-82D48B48CF30}"/>
              </a:ext>
            </a:extLst>
          </p:cNvPr>
          <p:cNvSpPr txBox="1"/>
          <p:nvPr/>
        </p:nvSpPr>
        <p:spPr>
          <a:xfrm>
            <a:off x="9721967" y="218861"/>
            <a:ext cx="2089033" cy="2539413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互動型網站設計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區塊鍊交易創建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會員系統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後臺系統</a:t>
            </a:r>
          </a:p>
        </p:txBody>
      </p:sp>
    </p:spTree>
    <p:extLst>
      <p:ext uri="{BB962C8B-B14F-4D97-AF65-F5344CB8AC3E}">
        <p14:creationId xmlns:p14="http://schemas.microsoft.com/office/powerpoint/2010/main" val="415258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3DAE0F59-9EF9-42CC-BEFB-8D28381EAC3E}"/>
              </a:ext>
            </a:extLst>
          </p:cNvPr>
          <p:cNvGrpSpPr/>
          <p:nvPr/>
        </p:nvGrpSpPr>
        <p:grpSpPr>
          <a:xfrm>
            <a:off x="0" y="0"/>
            <a:ext cx="10922000" cy="6858000"/>
            <a:chOff x="-2534195" y="-1114698"/>
            <a:chExt cx="11092141" cy="678397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1F8C98A-384E-4B17-8104-9EE399311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1" b="1080"/>
            <a:stretch/>
          </p:blipFill>
          <p:spPr>
            <a:xfrm>
              <a:off x="-2534195" y="-1114698"/>
              <a:ext cx="11092141" cy="678397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205B66-F287-452B-86B6-E326FABE9335}"/>
                </a:ext>
              </a:extLst>
            </p:cNvPr>
            <p:cNvSpPr/>
            <p:nvPr/>
          </p:nvSpPr>
          <p:spPr>
            <a:xfrm>
              <a:off x="4685212" y="5355771"/>
              <a:ext cx="3805645" cy="243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25EBA757-1578-4ACD-8C68-49935B22C395}"/>
              </a:ext>
            </a:extLst>
          </p:cNvPr>
          <p:cNvSpPr txBox="1"/>
          <p:nvPr/>
        </p:nvSpPr>
        <p:spPr>
          <a:xfrm>
            <a:off x="9545319" y="4762227"/>
            <a:ext cx="2319866" cy="1708416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多國產品控管地圖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疫苗護照、報表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影像辨識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抗體數據演算</a:t>
            </a:r>
          </a:p>
        </p:txBody>
      </p:sp>
    </p:spTree>
    <p:extLst>
      <p:ext uri="{BB962C8B-B14F-4D97-AF65-F5344CB8AC3E}">
        <p14:creationId xmlns:p14="http://schemas.microsoft.com/office/powerpoint/2010/main" val="3831949892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598EC6-ABA8-45EF-B142-A238E18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" r="-1"/>
          <a:stretch/>
        </p:blipFill>
        <p:spPr>
          <a:xfrm>
            <a:off x="0" y="0"/>
            <a:ext cx="12174855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9BD522C-07FB-4C45-BEC6-484CDC1DBAB1}"/>
              </a:ext>
            </a:extLst>
          </p:cNvPr>
          <p:cNvSpPr txBox="1"/>
          <p:nvPr/>
        </p:nvSpPr>
        <p:spPr>
          <a:xfrm>
            <a:off x="9494892" y="4086478"/>
            <a:ext cx="2319866" cy="2123915"/>
          </a:xfrm>
          <a:prstGeom prst="rect">
            <a:avLst/>
          </a:prstGeom>
          <a:ln w="28575">
            <a:solidFill>
              <a:srgbClr val="FAA53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伺服器架構設計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儲電系統硬體串接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後台管理系統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>
                <a:solidFill>
                  <a:srgbClr val="344F6A"/>
                </a:solidFill>
              </a:rPr>
              <a:t>UI/UX</a:t>
            </a:r>
            <a:r>
              <a:rPr lang="zh-TW" altLang="en-US" b="1">
                <a:solidFill>
                  <a:srgbClr val="344F6A"/>
                </a:solidFill>
              </a:rPr>
              <a:t>設計</a:t>
            </a: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028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4DDEF95-AFEC-4747-A30F-528B8CB97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3" b="3852"/>
          <a:stretch/>
        </p:blipFill>
        <p:spPr>
          <a:xfrm>
            <a:off x="0" y="112976"/>
            <a:ext cx="11434662" cy="674502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345CBB0-6B6C-4D57-9938-C6464D71DE3C}"/>
              </a:ext>
            </a:extLst>
          </p:cNvPr>
          <p:cNvSpPr txBox="1"/>
          <p:nvPr/>
        </p:nvSpPr>
        <p:spPr>
          <a:xfrm>
            <a:off x="8148803" y="248745"/>
            <a:ext cx="3474028" cy="2123915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rtl="0">
              <a:defRPr lang="zh-tw"/>
            </a:defPPr>
            <a:lvl1pPr marL="285750" indent="-285750">
              <a:lnSpc>
                <a:spcPct val="150000"/>
              </a:lnSpc>
              <a:buBlip>
                <a:blip r:embed="rId3"/>
              </a:buBlip>
              <a:defRPr b="1">
                <a:solidFill>
                  <a:srgbClr val="344F6A"/>
                </a:solidFill>
              </a:defRPr>
            </a:lvl1pPr>
          </a:lstStyle>
          <a:p>
            <a:r>
              <a:rPr lang="zh-TW" altLang="en-US" dirty="0"/>
              <a:t>多伺服器管理系統建置</a:t>
            </a:r>
            <a:endParaRPr lang="en-US" altLang="zh-TW" dirty="0"/>
          </a:p>
          <a:p>
            <a:r>
              <a:rPr lang="zh-TW" altLang="en-US" dirty="0"/>
              <a:t>系統架構規劃</a:t>
            </a:r>
            <a:endParaRPr lang="en-US" altLang="zh-TW" dirty="0"/>
          </a:p>
          <a:p>
            <a:r>
              <a:rPr lang="zh-TW" altLang="en-US" dirty="0"/>
              <a:t>自動化軟韌體佈署</a:t>
            </a:r>
          </a:p>
          <a:p>
            <a:r>
              <a:rPr lang="zh-TW" altLang="en-US" dirty="0"/>
              <a:t>非專業人員也能懂的操作介面</a:t>
            </a:r>
          </a:p>
          <a:p>
            <a:r>
              <a:rPr lang="zh-TW" altLang="en-US" dirty="0"/>
              <a:t>可一次管理整個機房的伺服器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90603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1D95BE98-BC52-40BC-B6EA-C3E8CFBCA1B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 dirty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E165737-76C3-4A92-9772-398A1D2ED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13"/>
          <a:stretch/>
        </p:blipFill>
        <p:spPr>
          <a:xfrm>
            <a:off x="0" y="-1"/>
            <a:ext cx="10942320" cy="685880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631459D-065D-450F-89BF-26F9B7B9123D}"/>
              </a:ext>
            </a:extLst>
          </p:cNvPr>
          <p:cNvSpPr txBox="1"/>
          <p:nvPr/>
        </p:nvSpPr>
        <p:spPr>
          <a:xfrm>
            <a:off x="9260302" y="4762288"/>
            <a:ext cx="2550698" cy="1708416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rtl="0">
              <a:defRPr lang="zh-tw"/>
            </a:defPPr>
            <a:lvl1pPr marL="285750" indent="-285750">
              <a:lnSpc>
                <a:spcPct val="150000"/>
              </a:lnSpc>
              <a:buBlip>
                <a:blip r:embed="rId3"/>
              </a:buBlip>
              <a:defRPr b="1">
                <a:solidFill>
                  <a:srgbClr val="344F6A"/>
                </a:solidFill>
              </a:defRPr>
            </a:lvl1pPr>
          </a:lstStyle>
          <a:p>
            <a:r>
              <a:rPr lang="zh-TW" altLang="en-US" dirty="0"/>
              <a:t>火源</a:t>
            </a:r>
            <a:r>
              <a:rPr lang="zh-TW" altLang="en-US"/>
              <a:t>辨識演算法</a:t>
            </a:r>
            <a:endParaRPr lang="en-US" altLang="zh-TW" dirty="0"/>
          </a:p>
          <a:p>
            <a:r>
              <a:rPr lang="zh-TW" altLang="en-US" dirty="0"/>
              <a:t>工廠</a:t>
            </a:r>
            <a:r>
              <a:rPr lang="zh-TW" altLang="en-US"/>
              <a:t>管理系統</a:t>
            </a:r>
            <a:endParaRPr lang="en-US" altLang="zh-TW" dirty="0"/>
          </a:p>
          <a:p>
            <a:r>
              <a:rPr lang="zh-TW" altLang="en-US" dirty="0"/>
              <a:t>火警</a:t>
            </a:r>
            <a:r>
              <a:rPr lang="zh-TW" altLang="en-US"/>
              <a:t>警報系統</a:t>
            </a:r>
            <a:endParaRPr lang="en-US" altLang="zh-TW" dirty="0"/>
          </a:p>
          <a:p>
            <a:r>
              <a:rPr lang="zh-TW" altLang="en-US" dirty="0"/>
              <a:t>機器人自動控制系統</a:t>
            </a:r>
          </a:p>
        </p:txBody>
      </p:sp>
    </p:spTree>
    <p:extLst>
      <p:ext uri="{BB962C8B-B14F-4D97-AF65-F5344CB8AC3E}">
        <p14:creationId xmlns:p14="http://schemas.microsoft.com/office/powerpoint/2010/main" val="1099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5DC33FE7-E9E6-4399-84A2-69C763F0FBA0}"/>
              </a:ext>
            </a:extLst>
          </p:cNvPr>
          <p:cNvGrpSpPr/>
          <p:nvPr/>
        </p:nvGrpSpPr>
        <p:grpSpPr>
          <a:xfrm>
            <a:off x="0" y="841734"/>
            <a:ext cx="12192000" cy="6016266"/>
            <a:chOff x="0" y="841734"/>
            <a:chExt cx="12192000" cy="601626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2CD7ADA-ECCB-4860-A061-BA26F1A25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7083"/>
            <a:stretch/>
          </p:blipFill>
          <p:spPr>
            <a:xfrm>
              <a:off x="0" y="1300480"/>
              <a:ext cx="12192000" cy="5557520"/>
            </a:xfrm>
            <a:prstGeom prst="rect">
              <a:avLst/>
            </a:prstGeom>
          </p:spPr>
        </p:pic>
        <p:sp>
          <p:nvSpPr>
            <p:cNvPr id="2" name="橢圓 1">
              <a:extLst>
                <a:ext uri="{FF2B5EF4-FFF2-40B4-BE49-F238E27FC236}">
                  <a16:creationId xmlns:a16="http://schemas.microsoft.com/office/drawing/2014/main" id="{2106894E-93A3-40FA-BBEB-DEBF2E722A79}"/>
                </a:ext>
              </a:extLst>
            </p:cNvPr>
            <p:cNvSpPr/>
            <p:nvPr/>
          </p:nvSpPr>
          <p:spPr>
            <a:xfrm>
              <a:off x="528320" y="841734"/>
              <a:ext cx="1879600" cy="1595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EB36AC19-BE59-4D71-B97F-77EB4D9D7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230" b="82519"/>
          <a:stretch/>
        </p:blipFill>
        <p:spPr>
          <a:xfrm>
            <a:off x="0" y="0"/>
            <a:ext cx="5130800" cy="119888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B5BFD-9CC7-45BE-A22F-57E44081C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4180" y="1507214"/>
            <a:ext cx="6891131" cy="2048786"/>
          </a:xfrm>
        </p:spPr>
        <p:txBody>
          <a:bodyPr/>
          <a:lstStyle/>
          <a:p>
            <a:pPr algn="just"/>
            <a:r>
              <a:rPr lang="zh-TW" altLang="en-US" dirty="0">
                <a:solidFill>
                  <a:srgbClr val="2437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巧禾數位設計有著豐富的業界經驗與堅強的實力，以「品質」、「服務」、「創新」、「誠信」為本，客戶遍及美國、中國、日本和台灣，橫跨各大產業，包含金融業、科技業、餐飲業、醫療業、學術研究單位和政府機關等等，以縝密細緻的客戶服務與工作實力聞名，在軟體開發與視覺設計領域上均有非凡的造詣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1B3D853-4870-4D7F-8E8D-EB4C8CB9598E}"/>
              </a:ext>
            </a:extLst>
          </p:cNvPr>
          <p:cNvSpPr txBox="1"/>
          <p:nvPr/>
        </p:nvSpPr>
        <p:spPr>
          <a:xfrm>
            <a:off x="126469" y="6417811"/>
            <a:ext cx="4172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官網：</a:t>
            </a:r>
            <a:r>
              <a:rPr lang="en-US" altLang="zh-TW" dirty="0">
                <a:solidFill>
                  <a:schemeClr val="bg1"/>
                </a:solidFill>
              </a:rPr>
              <a:t>https://www.kahap.com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93813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F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8CA8F37-DC04-4050-A2A4-4CBCDB4A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34" y="0"/>
            <a:ext cx="10970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9704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010BC55F-2B1E-40F3-BC10-37871223C8E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FC9B26F-02AB-4752-B1FC-10773E2E1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972800" cy="6858000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0AF0E12-86D8-489E-B0B7-E2509048AEE8}"/>
                </a:ext>
              </a:extLst>
            </p:cNvPr>
            <p:cNvGrpSpPr/>
            <p:nvPr/>
          </p:nvGrpSpPr>
          <p:grpSpPr>
            <a:xfrm>
              <a:off x="10340340" y="6307456"/>
              <a:ext cx="1851660" cy="550544"/>
              <a:chOff x="10340340" y="6307455"/>
              <a:chExt cx="1851660" cy="550544"/>
            </a:xfrm>
          </p:grpSpPr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BEE8DC79-F2DB-4C71-8775-25DA0CF721C5}"/>
                  </a:ext>
                </a:extLst>
              </p:cNvPr>
              <p:cNvSpPr/>
              <p:nvPr/>
            </p:nvSpPr>
            <p:spPr>
              <a:xfrm>
                <a:off x="10495280" y="6324600"/>
                <a:ext cx="1696720" cy="533399"/>
              </a:xfrm>
              <a:prstGeom prst="rect">
                <a:avLst/>
              </a:prstGeom>
              <a:solidFill>
                <a:srgbClr val="24375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9B9143A4-8ACD-4B8F-8F4E-A8B5F0872505}"/>
                  </a:ext>
                </a:extLst>
              </p:cNvPr>
              <p:cNvCxnSpPr/>
              <p:nvPr/>
            </p:nvCxnSpPr>
            <p:spPr>
              <a:xfrm>
                <a:off x="10340340" y="6307455"/>
                <a:ext cx="1851660" cy="0"/>
              </a:xfrm>
              <a:prstGeom prst="line">
                <a:avLst/>
              </a:prstGeom>
              <a:ln w="44450">
                <a:solidFill>
                  <a:srgbClr val="F8A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6451371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F13801B-DEE6-47A7-B06F-E1E221668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43" b="83051"/>
          <a:stretch/>
        </p:blipFill>
        <p:spPr>
          <a:xfrm>
            <a:off x="0" y="0"/>
            <a:ext cx="5075695" cy="116237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9D73F95-2023-45B2-B558-6903BEA60B29}"/>
              </a:ext>
            </a:extLst>
          </p:cNvPr>
          <p:cNvSpPr txBox="1"/>
          <p:nvPr/>
        </p:nvSpPr>
        <p:spPr>
          <a:xfrm>
            <a:off x="804187" y="1554836"/>
            <a:ext cx="1835759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保險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金融業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6FE4138-17D0-4232-9363-508D7C2A77DB}"/>
              </a:ext>
            </a:extLst>
          </p:cNvPr>
          <p:cNvSpPr txBox="1"/>
          <p:nvPr/>
        </p:nvSpPr>
        <p:spPr>
          <a:xfrm>
            <a:off x="5733290" y="1554836"/>
            <a:ext cx="110799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科技業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5B00005-A46B-4D89-8639-DC1438F39B0B}"/>
              </a:ext>
            </a:extLst>
          </p:cNvPr>
          <p:cNvSpPr txBox="1"/>
          <p:nvPr/>
        </p:nvSpPr>
        <p:spPr>
          <a:xfrm>
            <a:off x="9988638" y="1554836"/>
            <a:ext cx="110799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服務業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DBC7F48-48AD-45BA-908C-0C1E2CAEB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376" y="3188038"/>
            <a:ext cx="1821904" cy="797083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FC4D966-C4C3-4207-A48E-D8474C7F4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24" y="2074474"/>
            <a:ext cx="2157283" cy="803119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8016C09-51CF-4784-B1E9-D088F2E18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627" y="3559401"/>
            <a:ext cx="1965319" cy="60449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0EA9C96B-BE34-43A2-8914-EB8117DAFB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52" t="30053" r="10823" b="34632"/>
          <a:stretch/>
        </p:blipFill>
        <p:spPr>
          <a:xfrm>
            <a:off x="4208549" y="2292201"/>
            <a:ext cx="1616178" cy="481039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1C16B54D-B00B-4CD6-95D1-28E38E847B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8592" y="2143982"/>
            <a:ext cx="2164659" cy="109852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3EE4AB89-9648-4189-A9CB-A4A5309961F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830" t="21570" r="17727" b="22242"/>
          <a:stretch/>
        </p:blipFill>
        <p:spPr>
          <a:xfrm>
            <a:off x="656381" y="4302264"/>
            <a:ext cx="1922743" cy="55203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B2D620-26EA-4AF3-AEC9-FB02E0DACB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4653" y="2202132"/>
            <a:ext cx="1607518" cy="904229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821720F6-388A-4952-BA41-C44417B40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67636" y="5662768"/>
            <a:ext cx="2160429" cy="441378"/>
          </a:xfrm>
          <a:prstGeom prst="rect">
            <a:avLst/>
          </a:prstGeom>
        </p:spPr>
      </p:pic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83883A1F-CE4B-4551-8498-E5F4D005372A}"/>
              </a:ext>
            </a:extLst>
          </p:cNvPr>
          <p:cNvCxnSpPr/>
          <p:nvPr/>
        </p:nvCxnSpPr>
        <p:spPr>
          <a:xfrm>
            <a:off x="3421616" y="1484358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29A6BFF-18B8-4227-A11C-589FF8ECFD07}"/>
              </a:ext>
            </a:extLst>
          </p:cNvPr>
          <p:cNvCxnSpPr/>
          <p:nvPr/>
        </p:nvCxnSpPr>
        <p:spPr>
          <a:xfrm>
            <a:off x="9120404" y="1484358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>
            <a:extLst>
              <a:ext uri="{FF2B5EF4-FFF2-40B4-BE49-F238E27FC236}">
                <a16:creationId xmlns:a16="http://schemas.microsoft.com/office/drawing/2014/main" id="{5B14EFCE-D812-43EA-A6F2-0BC4BB66E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2108" y="3446065"/>
            <a:ext cx="2143032" cy="43192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4AFF6AE-1F52-444E-B132-61E17A89E9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88150" y="5056546"/>
            <a:ext cx="1511373" cy="151137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A00879B-377B-4495-84F3-A34AAE5194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8272" y="5374966"/>
            <a:ext cx="2143033" cy="78545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1F3BD58C-1C05-4376-8A26-53DFFE2899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67694" y="3142042"/>
            <a:ext cx="1831560" cy="740764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3AC66A49-52A3-4D34-AA48-8147E7C127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78543" y="4220505"/>
            <a:ext cx="2476190" cy="1047619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42228AD-AEDC-4964-A66B-5F7720614F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3311" y="4965090"/>
            <a:ext cx="1984242" cy="702988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711318F3-8D4F-4A0E-A5B3-A00EF81FA14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6767" y="5778867"/>
            <a:ext cx="2317818" cy="511726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48DF6208-435E-487B-A63F-2AAD9F2D802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5298" y="2961067"/>
            <a:ext cx="2152650" cy="361950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FEE5334-D4FC-4E01-9D6E-8900C6B5ECF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63832" y="4131243"/>
            <a:ext cx="1443455" cy="1136881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FB8FE3DE-97E6-4276-83EB-7A57C004FEE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72356" y="4109305"/>
            <a:ext cx="1826898" cy="9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7765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E27B65E-DBCD-4680-AFA9-095D12B39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081" y="5013008"/>
            <a:ext cx="1982397" cy="150808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F13801B-DEE6-47A7-B06F-E1E221668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743" b="83051"/>
          <a:stretch/>
        </p:blipFill>
        <p:spPr>
          <a:xfrm>
            <a:off x="0" y="0"/>
            <a:ext cx="5075695" cy="11623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B00005-A46B-4D89-8639-DC1438F39B0B}"/>
              </a:ext>
            </a:extLst>
          </p:cNvPr>
          <p:cNvSpPr txBox="1"/>
          <p:nvPr/>
        </p:nvSpPr>
        <p:spPr>
          <a:xfrm>
            <a:off x="509667" y="5172342"/>
            <a:ext cx="214353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社團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財團法人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038B21F-543A-4FC0-84E0-5E52DFA72DC9}"/>
              </a:ext>
            </a:extLst>
          </p:cNvPr>
          <p:cNvSpPr txBox="1"/>
          <p:nvPr/>
        </p:nvSpPr>
        <p:spPr>
          <a:xfrm>
            <a:off x="509667" y="3486827"/>
            <a:ext cx="214353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教育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學術機構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E4FD916-A224-4FB6-A587-91BF1A07B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799" y="4209413"/>
            <a:ext cx="2258195" cy="46484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021400CB-72F1-477E-B13B-441A2CF99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48" y="4120101"/>
            <a:ext cx="1734882" cy="643473"/>
          </a:xfrm>
          <a:prstGeom prst="rect">
            <a:avLst/>
          </a:prstGeom>
        </p:spPr>
      </p:pic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29A6BFF-18B8-4227-A11C-589FF8ECFD07}"/>
              </a:ext>
            </a:extLst>
          </p:cNvPr>
          <p:cNvCxnSpPr/>
          <p:nvPr/>
        </p:nvCxnSpPr>
        <p:spPr>
          <a:xfrm>
            <a:off x="5842107" y="1506504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80E7AB0A-F554-45FD-BF9A-A1B47F02A158}"/>
              </a:ext>
            </a:extLst>
          </p:cNvPr>
          <p:cNvCxnSpPr>
            <a:cxnSpLocks/>
          </p:cNvCxnSpPr>
          <p:nvPr/>
        </p:nvCxnSpPr>
        <p:spPr>
          <a:xfrm rot="5400000">
            <a:off x="8886000" y="1503641"/>
            <a:ext cx="0" cy="55800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0599EA2-6DE6-47F7-BFCE-6ECB434C0108}"/>
              </a:ext>
            </a:extLst>
          </p:cNvPr>
          <p:cNvSpPr txBox="1"/>
          <p:nvPr/>
        </p:nvSpPr>
        <p:spPr>
          <a:xfrm>
            <a:off x="6096000" y="1534337"/>
            <a:ext cx="1415772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政府單位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36116845-1B69-4E4A-A154-DE6966FCA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2221" y="2177218"/>
            <a:ext cx="1232104" cy="1232104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B30B7A53-13EE-4318-A19A-D0BE3D9B4D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8587" r="1416" b="31406"/>
          <a:stretch/>
        </p:blipFill>
        <p:spPr>
          <a:xfrm>
            <a:off x="7894194" y="2320389"/>
            <a:ext cx="2150194" cy="872589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EA215416-6B61-4B01-ACBD-00670EDCF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0330" y="3508956"/>
            <a:ext cx="2586910" cy="46166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9652D30-0291-4B20-848B-B9811070BA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471" y="5855914"/>
            <a:ext cx="2526994" cy="395217"/>
          </a:xfrm>
          <a:prstGeom prst="rect">
            <a:avLst/>
          </a:prstGeom>
        </p:spPr>
      </p:pic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3137F9BD-06D4-4FAA-A8EA-A413FEBB382D}"/>
              </a:ext>
            </a:extLst>
          </p:cNvPr>
          <p:cNvCxnSpPr>
            <a:cxnSpLocks/>
          </p:cNvCxnSpPr>
          <p:nvPr/>
        </p:nvCxnSpPr>
        <p:spPr>
          <a:xfrm rot="5400000">
            <a:off x="2973783" y="811980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3971DD3-CE4C-4AED-A3D0-D23FC35B5E67}"/>
              </a:ext>
            </a:extLst>
          </p:cNvPr>
          <p:cNvSpPr txBox="1"/>
          <p:nvPr/>
        </p:nvSpPr>
        <p:spPr>
          <a:xfrm>
            <a:off x="509667" y="1534337"/>
            <a:ext cx="1415772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健康醫療</a:t>
            </a:r>
          </a:p>
        </p:txBody>
      </p:sp>
      <p:pic>
        <p:nvPicPr>
          <p:cNvPr id="53" name="Picture 4" descr="SpectroChip">
            <a:extLst>
              <a:ext uri="{FF2B5EF4-FFF2-40B4-BE49-F238E27FC236}">
                <a16:creationId xmlns:a16="http://schemas.microsoft.com/office/drawing/2014/main" id="{03B96B0D-861F-4667-872E-A89B3732C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3" y="2221555"/>
            <a:ext cx="2007870" cy="9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C043F7B-1901-436D-B77D-BEA8D5A429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3783" y="2393051"/>
            <a:ext cx="2326669" cy="603469"/>
          </a:xfrm>
          <a:prstGeom prst="rect">
            <a:avLst/>
          </a:prstGeom>
        </p:spPr>
      </p:pic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4AD747C6-C2A9-49F2-ADD5-8BE83CD7E378}"/>
              </a:ext>
            </a:extLst>
          </p:cNvPr>
          <p:cNvCxnSpPr>
            <a:cxnSpLocks/>
          </p:cNvCxnSpPr>
          <p:nvPr/>
        </p:nvCxnSpPr>
        <p:spPr>
          <a:xfrm rot="5400000">
            <a:off x="2973783" y="2480135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B21F975-1E0C-4334-898A-58068550151E}"/>
              </a:ext>
            </a:extLst>
          </p:cNvPr>
          <p:cNvSpPr txBox="1"/>
          <p:nvPr/>
        </p:nvSpPr>
        <p:spPr>
          <a:xfrm>
            <a:off x="6096000" y="4499700"/>
            <a:ext cx="800219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其它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40C386C2-87D1-4095-A011-F23DD0AECF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8602" y="4961365"/>
            <a:ext cx="1837927" cy="1427457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271F9250-6543-4920-9B82-4124CA70A4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2375" y="5233437"/>
            <a:ext cx="1619987" cy="108215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A1D3E2BC-EE25-4986-882F-D3443F4933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4584" y="5297290"/>
            <a:ext cx="2291316" cy="67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6921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1C8C2ABC-77AA-466A-896C-D0B2E0F602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04" b="82909"/>
          <a:stretch/>
        </p:blipFill>
        <p:spPr>
          <a:xfrm>
            <a:off x="1" y="0"/>
            <a:ext cx="5080000" cy="117212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76C4889-622C-4487-8B11-F883DC044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20" t="83503"/>
          <a:stretch/>
        </p:blipFill>
        <p:spPr>
          <a:xfrm>
            <a:off x="10076482" y="5726624"/>
            <a:ext cx="2115518" cy="1131376"/>
          </a:xfrm>
          <a:prstGeom prst="rect">
            <a:avLst/>
          </a:prstGeom>
        </p:spPr>
      </p:pic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A0C04646-18AB-4F67-BD9B-ECD0EE7DB33A}"/>
              </a:ext>
            </a:extLst>
          </p:cNvPr>
          <p:cNvSpPr/>
          <p:nvPr/>
        </p:nvSpPr>
        <p:spPr>
          <a:xfrm>
            <a:off x="1235869" y="1777767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醫療產業技術研發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500" kern="1200" dirty="0">
                <a:solidFill>
                  <a:srgbClr val="24375A"/>
                </a:solidFill>
              </a:rPr>
              <a:t>COVID-19</a:t>
            </a:r>
            <a:r>
              <a:rPr lang="zh-TW" altLang="en-US" sz="1500" kern="1200" dirty="0">
                <a:solidFill>
                  <a:srgbClr val="24375A"/>
                </a:solidFill>
              </a:rPr>
              <a:t>醫療分析儀器控制軟體與使用者光學應用介面開發，合作單位包含科技部、眾多醫院、神光晶片和清華大學等</a:t>
            </a: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EB88B07B-2C98-4316-A068-32EE95C32FA2}"/>
              </a:ext>
            </a:extLst>
          </p:cNvPr>
          <p:cNvSpPr/>
          <p:nvPr/>
        </p:nvSpPr>
        <p:spPr>
          <a:xfrm>
            <a:off x="4577209" y="1777768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能源產業系統整合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參與日本太陽能儲能</a:t>
            </a:r>
            <a:r>
              <a:rPr lang="en-US" altLang="zh-TW" sz="1500" kern="1200" dirty="0" err="1">
                <a:solidFill>
                  <a:srgbClr val="24375A"/>
                </a:solidFill>
              </a:rPr>
              <a:t>iOT</a:t>
            </a:r>
            <a:r>
              <a:rPr lang="zh-TW" altLang="en-US" sz="1500" kern="1200" dirty="0">
                <a:solidFill>
                  <a:srgbClr val="24375A"/>
                </a:solidFill>
              </a:rPr>
              <a:t>計畫，主導儲能設備操作軟體開發與導入，合作廠商包含天宇工業、三電電能、日本</a:t>
            </a:r>
            <a:r>
              <a:rPr lang="en-US" altLang="zh-TW" sz="1500" kern="1200" dirty="0">
                <a:solidFill>
                  <a:srgbClr val="24375A"/>
                </a:solidFill>
              </a:rPr>
              <a:t>A-style</a:t>
            </a:r>
            <a:r>
              <a:rPr lang="zh-TW" altLang="en-US" sz="1500" kern="1200" dirty="0">
                <a:solidFill>
                  <a:srgbClr val="24375A"/>
                </a:solidFill>
              </a:rPr>
              <a:t>等</a:t>
            </a: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319D12B8-16B6-4211-A143-B8F63604982B}"/>
              </a:ext>
            </a:extLst>
          </p:cNvPr>
          <p:cNvSpPr/>
          <p:nvPr/>
        </p:nvSpPr>
        <p:spPr>
          <a:xfrm>
            <a:off x="7918549" y="1777768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資訊產業平台開發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運用區塊鍊技術開發交易平台與資訊驗證系統，合作客戶包含承啟科技、美國</a:t>
            </a:r>
            <a:r>
              <a:rPr lang="en-US" altLang="zh-TW" sz="1500" kern="1200" dirty="0" err="1">
                <a:solidFill>
                  <a:srgbClr val="24375A"/>
                </a:solidFill>
              </a:rPr>
              <a:t>Bobi</a:t>
            </a:r>
            <a:r>
              <a:rPr lang="zh-TW" altLang="en-US" sz="1500" kern="1200" dirty="0">
                <a:solidFill>
                  <a:srgbClr val="24375A"/>
                </a:solidFill>
              </a:rPr>
              <a:t> </a:t>
            </a:r>
            <a:r>
              <a:rPr lang="en-US" altLang="zh-TW" sz="1500" kern="1200" dirty="0">
                <a:solidFill>
                  <a:srgbClr val="24375A"/>
                </a:solidFill>
              </a:rPr>
              <a:t>LLC.</a:t>
            </a:r>
            <a:r>
              <a:rPr lang="zh-TW" altLang="en-US" sz="1500" kern="1200" dirty="0">
                <a:solidFill>
                  <a:srgbClr val="24375A"/>
                </a:solidFill>
              </a:rPr>
              <a:t>和</a:t>
            </a:r>
            <a:r>
              <a:rPr lang="en-US" altLang="zh-TW" sz="1500" kern="1200" dirty="0">
                <a:solidFill>
                  <a:srgbClr val="24375A"/>
                </a:solidFill>
              </a:rPr>
              <a:t>Quin</a:t>
            </a:r>
            <a:r>
              <a:rPr lang="zh-TW" altLang="en-US" sz="1500" kern="1200" dirty="0">
                <a:solidFill>
                  <a:srgbClr val="24375A"/>
                </a:solidFill>
              </a:rPr>
              <a:t> </a:t>
            </a:r>
            <a:r>
              <a:rPr lang="en-US" altLang="zh-TW" sz="1500" kern="1200" dirty="0">
                <a:solidFill>
                  <a:srgbClr val="24375A"/>
                </a:solidFill>
              </a:rPr>
              <a:t>Inc.</a:t>
            </a:r>
            <a:r>
              <a:rPr lang="zh-TW" altLang="en-US" sz="1500" kern="1200" dirty="0">
                <a:solidFill>
                  <a:srgbClr val="24375A"/>
                </a:solidFill>
              </a:rPr>
              <a:t>等</a:t>
            </a:r>
            <a:endParaRPr lang="en-US" altLang="zh-TW" sz="1500" kern="1200" dirty="0">
              <a:solidFill>
                <a:srgbClr val="24375A"/>
              </a:solidFill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1F2CB84F-8697-480E-804A-ACFD679FDA6C}"/>
              </a:ext>
            </a:extLst>
          </p:cNvPr>
          <p:cNvSpPr/>
          <p:nvPr/>
        </p:nvSpPr>
        <p:spPr>
          <a:xfrm>
            <a:off x="123586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金融產業網站建置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參與眾多金融機構官方網站改版與活動網站建置，合作客戶包含元大投信、國泰投信、富邦和台新等等</a:t>
            </a: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2EF5FE81-9DA1-4790-9CD1-8893179485A0}"/>
              </a:ext>
            </a:extLst>
          </p:cNvPr>
          <p:cNvSpPr/>
          <p:nvPr/>
        </p:nvSpPr>
        <p:spPr>
          <a:xfrm>
            <a:off x="457720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公教單位</a:t>
            </a:r>
            <a:r>
              <a:rPr lang="zh-TW" altLang="en-US" sz="2400" b="1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</a:rPr>
              <a:t>系統開發</a:t>
            </a:r>
            <a:endParaRPr lang="en-US" altLang="zh-TW" sz="2400" b="1" kern="1200" dirty="0">
              <a:solidFill>
                <a:srgbClr val="F5B54D"/>
              </a:solidFill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協助公教單位網站建置與維運，合作單位包含教育部青年發展署、資策會、臺灣科技大學和大考中心等等</a:t>
            </a:r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537343CF-E238-4C0D-9289-67F983F329B9}"/>
              </a:ext>
            </a:extLst>
          </p:cNvPr>
          <p:cNvSpPr/>
          <p:nvPr/>
        </p:nvSpPr>
        <p:spPr>
          <a:xfrm>
            <a:off x="791854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各產業視覺設計</a:t>
            </a:r>
            <a:endParaRPr lang="en-US" altLang="zh-TW" sz="2400" b="1" kern="1200" dirty="0">
              <a:solidFill>
                <a:srgbClr val="F5B54D"/>
              </a:solidFill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規劃行銷文宣、影片或網站建置，合作客戶涵蓋了科技業的華碩電腦、研華科技以及餐飲業的乾杯集團等等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467EEFF-CD6B-4763-922C-9A8C4C646F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01" t="11205" r="13600" b="12375"/>
          <a:stretch/>
        </p:blipFill>
        <p:spPr>
          <a:xfrm>
            <a:off x="2323231" y="1057317"/>
            <a:ext cx="862858" cy="83338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2CFDE59-712F-4CD3-806E-D29407D03C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9" t="224" r="5591" b="5095"/>
          <a:stretch/>
        </p:blipFill>
        <p:spPr>
          <a:xfrm>
            <a:off x="5664571" y="1057317"/>
            <a:ext cx="862858" cy="83338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D2F98F8-5E09-4983-B912-F01C5535D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911" y="1063584"/>
            <a:ext cx="862859" cy="827119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AB197313-A809-4A13-A5B8-CDB23D251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231" y="5567024"/>
            <a:ext cx="862859" cy="84455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C8EE170-ECB2-4A49-93DE-AD93A6371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1138" y="5567024"/>
            <a:ext cx="869725" cy="84455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6AE2F0B6-6E09-47D9-ACD6-74C426C059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06" t="3171" r="4651" b="5182"/>
          <a:stretch/>
        </p:blipFill>
        <p:spPr>
          <a:xfrm>
            <a:off x="9002478" y="5567024"/>
            <a:ext cx="869725" cy="867410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</p:spTree>
    <p:extLst>
      <p:ext uri="{BB962C8B-B14F-4D97-AF65-F5344CB8AC3E}">
        <p14:creationId xmlns:p14="http://schemas.microsoft.com/office/powerpoint/2010/main" val="132738425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16B3D4-6AD5-423A-87FC-5FF57AE86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566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65EFEF1-417F-4096-B764-6A63396C8F64}"/>
              </a:ext>
            </a:extLst>
          </p:cNvPr>
          <p:cNvSpPr txBox="1"/>
          <p:nvPr/>
        </p:nvSpPr>
        <p:spPr>
          <a:xfrm>
            <a:off x="9702352" y="130764"/>
            <a:ext cx="1978427" cy="1292918"/>
          </a:xfrm>
          <a:prstGeom prst="rect">
            <a:avLst/>
          </a:prstGeom>
          <a:ln w="28575">
            <a:solidFill>
              <a:srgbClr val="FAA534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互動機制設計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</p:txBody>
      </p:sp>
    </p:spTree>
    <p:extLst>
      <p:ext uri="{BB962C8B-B14F-4D97-AF65-F5344CB8AC3E}">
        <p14:creationId xmlns:p14="http://schemas.microsoft.com/office/powerpoint/2010/main" val="2654789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F6C4351-C035-4AFC-B40B-E745EEC54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6" t="21481" r="30629"/>
          <a:stretch/>
        </p:blipFill>
        <p:spPr>
          <a:xfrm>
            <a:off x="2763519" y="1473200"/>
            <a:ext cx="6380481" cy="53848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77E6D5-6325-477D-82D9-59F47686D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89" b="95111" l="3315" r="9539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3556" y="3479800"/>
            <a:ext cx="4288444" cy="355395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5272B83-7832-4B3E-B473-720632D79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1079"/>
            <a:ext cx="552268" cy="80716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9A84CFC-F93E-4853-8CE9-06A59348FDCA}"/>
              </a:ext>
            </a:extLst>
          </p:cNvPr>
          <p:cNvSpPr txBox="1"/>
          <p:nvPr/>
        </p:nvSpPr>
        <p:spPr>
          <a:xfrm>
            <a:off x="630874" y="213441"/>
            <a:ext cx="5997476" cy="1015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err="1">
                <a:solidFill>
                  <a:srgbClr val="253F58"/>
                </a:solidFill>
              </a:rPr>
              <a:t>Yuanta</a:t>
            </a:r>
            <a:r>
              <a:rPr lang="en-US" altLang="zh-TW" sz="2400" b="1" dirty="0">
                <a:solidFill>
                  <a:srgbClr val="253F58"/>
                </a:solidFill>
              </a:rPr>
              <a:t> </a:t>
            </a:r>
            <a:r>
              <a:rPr lang="en-US" altLang="zh-TW" sz="2400" b="1" dirty="0" err="1">
                <a:solidFill>
                  <a:srgbClr val="253F58"/>
                </a:solidFill>
              </a:rPr>
              <a:t>Funds’s</a:t>
            </a:r>
            <a:r>
              <a:rPr lang="en-US" altLang="zh-TW" sz="2400" b="1" dirty="0">
                <a:solidFill>
                  <a:srgbClr val="253F58"/>
                </a:solidFill>
              </a:rPr>
              <a:t> Official Website Development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253F58"/>
                </a:solidFill>
              </a:rPr>
              <a:t>元大投信官網、</a:t>
            </a:r>
            <a:r>
              <a:rPr lang="en-US" altLang="zh-TW" b="1" dirty="0">
                <a:solidFill>
                  <a:srgbClr val="253F58"/>
                </a:solidFill>
              </a:rPr>
              <a:t>ETF</a:t>
            </a:r>
            <a:r>
              <a:rPr lang="zh-TW" altLang="en-US" b="1" dirty="0">
                <a:solidFill>
                  <a:srgbClr val="253F58"/>
                </a:solidFill>
              </a:rPr>
              <a:t> </a:t>
            </a:r>
            <a:r>
              <a:rPr lang="en-US" altLang="zh-TW" b="1" dirty="0">
                <a:solidFill>
                  <a:srgbClr val="253F58"/>
                </a:solidFill>
              </a:rPr>
              <a:t>AI</a:t>
            </a:r>
            <a:r>
              <a:rPr lang="zh-TW" altLang="en-US" b="1" dirty="0">
                <a:solidFill>
                  <a:srgbClr val="253F58"/>
                </a:solidFill>
              </a:rPr>
              <a:t>智能投資平台開發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2EE359B-0EA0-4C3D-B53D-58DD27861030}"/>
              </a:ext>
            </a:extLst>
          </p:cNvPr>
          <p:cNvSpPr/>
          <p:nvPr/>
        </p:nvSpPr>
        <p:spPr>
          <a:xfrm>
            <a:off x="276135" y="1731145"/>
            <a:ext cx="2582476" cy="25991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網站</a:t>
            </a:r>
            <a:r>
              <a:rPr lang="en-US" altLang="zh-TW" b="1">
                <a:solidFill>
                  <a:srgbClr val="344F6A"/>
                </a:solidFill>
              </a:rPr>
              <a:t>UI/UX</a:t>
            </a:r>
            <a:r>
              <a:rPr lang="zh-TW" altLang="en-US" b="1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系統資安與效能控管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會員管理系統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en-US" altLang="zh-TW" b="1">
                <a:solidFill>
                  <a:srgbClr val="344F6A"/>
                </a:solidFill>
              </a:rPr>
              <a:t>API</a:t>
            </a:r>
            <a:r>
              <a:rPr lang="zh-TW" altLang="en-US" b="1">
                <a:solidFill>
                  <a:srgbClr val="344F6A"/>
                </a:solidFill>
              </a:rPr>
              <a:t>製作、串接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>
                <a:solidFill>
                  <a:srgbClr val="344F6A"/>
                </a:solidFill>
              </a:rPr>
              <a:t>後台管理系統</a:t>
            </a: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18174F5-7781-40D7-8B6E-4DC21DE5344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5F20967-4D6A-4C28-874F-8CA308291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3581" y="112976"/>
              <a:ext cx="9228419" cy="6745024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1A22B3F-E1BA-4EBF-A2F5-0EBC22F6F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0233"/>
            <a:stretch/>
          </p:blipFill>
          <p:spPr>
            <a:xfrm>
              <a:off x="0" y="0"/>
              <a:ext cx="538480" cy="908869"/>
            </a:xfrm>
            <a:prstGeom prst="rect">
              <a:avLst/>
            </a:prstGeom>
          </p:spPr>
        </p:pic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03BA235D-62A7-4C1A-8EA1-5C803AEC2F76}"/>
              </a:ext>
            </a:extLst>
          </p:cNvPr>
          <p:cNvSpPr txBox="1"/>
          <p:nvPr/>
        </p:nvSpPr>
        <p:spPr>
          <a:xfrm>
            <a:off x="402738" y="150183"/>
            <a:ext cx="4323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ASUS</a:t>
            </a:r>
            <a:r>
              <a:rPr lang="zh-TW" altLang="en-US" sz="2400" b="1" dirty="0">
                <a:solidFill>
                  <a:schemeClr val="bg1"/>
                </a:solidFill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</a:rPr>
              <a:t>Marketing material design</a:t>
            </a:r>
          </a:p>
          <a:p>
            <a:r>
              <a:rPr lang="zh-TW" altLang="en-US" sz="1600" b="1" dirty="0">
                <a:solidFill>
                  <a:schemeClr val="bg1"/>
                </a:solidFill>
              </a:rPr>
              <a:t>華碩 國際廣告、動畫、平面視覺設計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0DF26F-312A-4447-97AE-60FE8927F827}"/>
              </a:ext>
            </a:extLst>
          </p:cNvPr>
          <p:cNvSpPr txBox="1"/>
          <p:nvPr/>
        </p:nvSpPr>
        <p:spPr>
          <a:xfrm>
            <a:off x="397621" y="1560444"/>
            <a:ext cx="2395207" cy="2123915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社群平台平面視覺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HTML</a:t>
            </a:r>
            <a:r>
              <a:rPr lang="zh-TW" altLang="en-US" b="1" dirty="0">
                <a:solidFill>
                  <a:srgbClr val="344F6A"/>
                </a:solidFill>
              </a:rPr>
              <a:t>動態廣告製作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廣告影片拍攝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產品攝影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動畫製作</a:t>
            </a:r>
          </a:p>
        </p:txBody>
      </p:sp>
    </p:spTree>
    <p:extLst>
      <p:ext uri="{BB962C8B-B14F-4D97-AF65-F5344CB8AC3E}">
        <p14:creationId xmlns:p14="http://schemas.microsoft.com/office/powerpoint/2010/main" val="3490495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整體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187_TF22378848.potx" id="{35EE906A-EDD5-472E-B143-3EAC3EA7BF62}" vid="{597AE59B-CAF2-4F45-90E8-B121C6FDD94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8A2F88-55C5-4ED1-9541-807C65424763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71af3243-3dd4-4a8d-8c0d-dd76da1f02a5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整體設計</Template>
  <TotalTime>1823</TotalTime>
  <Words>572</Words>
  <Application>Microsoft Office PowerPoint</Application>
  <PresentationFormat>寬螢幕</PresentationFormat>
  <Paragraphs>82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Microsoft JhengHei UI</vt:lpstr>
      <vt:lpstr>微軟正黑體</vt:lpstr>
      <vt:lpstr>Tw Cen MT</vt:lpstr>
      <vt:lpstr>Wingdings 3</vt:lpstr>
      <vt:lpstr>整體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巧禾數位設計X5 Store規劃討論</dc:title>
  <dc:creator>Murna Chen</dc:creator>
  <cp:lastModifiedBy>Kahap Inc</cp:lastModifiedBy>
  <cp:revision>140</cp:revision>
  <dcterms:created xsi:type="dcterms:W3CDTF">2021-05-31T12:36:41Z</dcterms:created>
  <dcterms:modified xsi:type="dcterms:W3CDTF">2022-03-16T04:49:44Z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