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0" r:id="rId5"/>
    <p:sldId id="301" r:id="rId6"/>
    <p:sldId id="297" r:id="rId7"/>
    <p:sldId id="320" r:id="rId8"/>
    <p:sldId id="265" r:id="rId9"/>
    <p:sldId id="309" r:id="rId10"/>
    <p:sldId id="306" r:id="rId11"/>
    <p:sldId id="308" r:id="rId12"/>
    <p:sldId id="314" r:id="rId13"/>
    <p:sldId id="316" r:id="rId14"/>
    <p:sldId id="319" r:id="rId15"/>
    <p:sldId id="317" r:id="rId16"/>
    <p:sldId id="318" r:id="rId17"/>
    <p:sldId id="305" r:id="rId18"/>
    <p:sldId id="303" r:id="rId19"/>
    <p:sldId id="304" r:id="rId20"/>
    <p:sldId id="313" r:id="rId21"/>
    <p:sldId id="270" r:id="rId22"/>
    <p:sldId id="269" r:id="rId23"/>
    <p:sldId id="271" r:id="rId24"/>
    <p:sldId id="302" r:id="rId25"/>
  </p:sldIdLst>
  <p:sldSz cx="12192000" cy="6858000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534"/>
    <a:srgbClr val="344F6A"/>
    <a:srgbClr val="3D4056"/>
    <a:srgbClr val="F8F8F7"/>
    <a:srgbClr val="1A1211"/>
    <a:srgbClr val="101012"/>
    <a:srgbClr val="3F2F27"/>
    <a:srgbClr val="253F58"/>
    <a:srgbClr val="302D2C"/>
    <a:srgbClr val="312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3830" autoAdjust="0"/>
  </p:normalViewPr>
  <p:slideViewPr>
    <p:cSldViewPr snapToGrid="0">
      <p:cViewPr varScale="1">
        <p:scale>
          <a:sx n="70" d="100"/>
          <a:sy n="70" d="100"/>
        </p:scale>
        <p:origin x="8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6FD1A9-AA27-4948-BCD8-B001FF2909B0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2023/9/5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818C5E9-5966-460E-861F-1663B2AAAED6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725628-3A68-42F4-BA86-981817953149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zh-TW" altLang="en-US" noProof="0"/>
              <a:t>按一下以編輯母片子標題樣式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7A924ABB-3B85-4512-9CDA-E2DA9B22D0C8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FC1C1-12BC-4A37-8EB0-4ECB1220FF52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1B4029-1E03-443C-9D9D-DBABB8720270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7" name="直線接點​​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5113CF-9CA9-4EDD-AA63-BDD627BF1B68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A3E016-D558-422D-8CDC-C84B29A5BB78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D9F774-0936-415B-B027-E30F910F5732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580979-D2E2-4B79-ABC6-6E0635E60359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9CA1AA-66B9-42C7-8A21-9D93A8532DE3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2E0FFD-0BB2-4442-894A-691C9C2B0A5E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C0E52-8448-4FB0-9450-448E9C528D5D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版面配置區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710E1E-A451-464D-8870-11757701B6F8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5F0F1C7-AF1F-4538-95D2-454510AB3B14}" type="datetime1">
              <a:rPr lang="zh-TW" altLang="en-US" noProof="0" smtClean="0"/>
              <a:t>2023/9/5</a:t>
            </a:fld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  <p:cxnSp>
        <p:nvCxnSpPr>
          <p:cNvPr id="7" name="直線接點​​(S)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B93DC5-8711-4F98-A95F-ABC1DEC80F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3"/>
          <a:stretch/>
        </p:blipFill>
        <p:spPr>
          <a:xfrm>
            <a:off x="0" y="-424139"/>
            <a:ext cx="12192000" cy="7663894"/>
          </a:xfrm>
          <a:prstGeom prst="rect">
            <a:avLst/>
          </a:prstGeom>
          <a:solidFill>
            <a:srgbClr val="101012"/>
          </a:solidFill>
        </p:spPr>
      </p:pic>
    </p:spTree>
    <p:extLst>
      <p:ext uri="{BB962C8B-B14F-4D97-AF65-F5344CB8AC3E}">
        <p14:creationId xmlns:p14="http://schemas.microsoft.com/office/powerpoint/2010/main" val="2654722942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99526E4-2C63-461F-B68F-347FDF65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378"/>
          <a:stretch/>
        </p:blipFill>
        <p:spPr>
          <a:xfrm>
            <a:off x="-1" y="0"/>
            <a:ext cx="12992669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13823FE-409A-4E73-AC91-92017EF1153B}"/>
              </a:ext>
            </a:extLst>
          </p:cNvPr>
          <p:cNvSpPr/>
          <p:nvPr/>
        </p:nvSpPr>
        <p:spPr>
          <a:xfrm>
            <a:off x="9123065" y="1216240"/>
            <a:ext cx="2582476" cy="1571348"/>
          </a:xfrm>
          <a:prstGeom prst="rect">
            <a:avLst/>
          </a:prstGeom>
          <a:solidFill>
            <a:schemeClr val="bg1"/>
          </a:solidFill>
          <a:ln w="28575">
            <a:solidFill>
              <a:srgbClr val="FAA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訂單管理系統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結帳流程設計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零件貨運分配</a:t>
            </a:r>
            <a:endParaRPr lang="en-US" altLang="zh-TW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9728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F1B0356-6A1F-44DC-A73C-A66F6CDF1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6"/>
          <a:stretch/>
        </p:blipFill>
        <p:spPr>
          <a:xfrm>
            <a:off x="0" y="0"/>
            <a:ext cx="12192000" cy="797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581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4B03DDC-C2E9-44EE-A03E-9A2BF23C6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8" b="31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ED4D99-47F4-4B67-82C1-408AAFDF05FF}"/>
              </a:ext>
            </a:extLst>
          </p:cNvPr>
          <p:cNvSpPr/>
          <p:nvPr/>
        </p:nvSpPr>
        <p:spPr>
          <a:xfrm>
            <a:off x="657875" y="1180729"/>
            <a:ext cx="2582476" cy="1402673"/>
          </a:xfrm>
          <a:prstGeom prst="rect">
            <a:avLst/>
          </a:prstGeom>
          <a:solidFill>
            <a:schemeClr val="bg1"/>
          </a:solidFill>
          <a:ln w="28575">
            <a:solidFill>
              <a:srgbClr val="FAA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手機</a:t>
            </a:r>
            <a:r>
              <a:rPr lang="en-US" altLang="zh-TW" b="1" dirty="0">
                <a:solidFill>
                  <a:srgbClr val="344F6A"/>
                </a:solidFill>
              </a:rPr>
              <a:t>ERP</a:t>
            </a:r>
            <a:r>
              <a:rPr lang="zh-TW" altLang="en-US" b="1" dirty="0">
                <a:solidFill>
                  <a:srgbClr val="344F6A"/>
                </a:solidFill>
              </a:rPr>
              <a:t>系統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iOS, Android</a:t>
            </a:r>
            <a:r>
              <a:rPr lang="zh-TW" altLang="en-US" b="1" dirty="0">
                <a:solidFill>
                  <a:srgbClr val="344F6A"/>
                </a:solidFill>
              </a:rPr>
              <a:t> </a:t>
            </a:r>
            <a:r>
              <a:rPr lang="en-US" altLang="zh-TW" b="1" dirty="0">
                <a:solidFill>
                  <a:srgbClr val="344F6A"/>
                </a:solidFill>
              </a:rPr>
              <a:t>APP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商品狀態追蹤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9124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17714BA-F50D-4E86-822D-CB79222D7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" b="1390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05626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5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596A31A-4D67-483B-AF2C-396AF08B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6123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BA344E2-CC11-4DED-980F-82D48B48CF30}"/>
              </a:ext>
            </a:extLst>
          </p:cNvPr>
          <p:cNvSpPr txBox="1"/>
          <p:nvPr/>
        </p:nvSpPr>
        <p:spPr>
          <a:xfrm>
            <a:off x="9444251" y="218861"/>
            <a:ext cx="2366749" cy="2539413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互動型網站設計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區塊鍊交易創建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會員系統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後臺系統</a:t>
            </a:r>
          </a:p>
        </p:txBody>
      </p:sp>
    </p:spTree>
    <p:extLst>
      <p:ext uri="{BB962C8B-B14F-4D97-AF65-F5344CB8AC3E}">
        <p14:creationId xmlns:p14="http://schemas.microsoft.com/office/powerpoint/2010/main" val="4152581269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3DAE0F59-9EF9-42CC-BEFB-8D28381EAC3E}"/>
              </a:ext>
            </a:extLst>
          </p:cNvPr>
          <p:cNvGrpSpPr/>
          <p:nvPr/>
        </p:nvGrpSpPr>
        <p:grpSpPr>
          <a:xfrm>
            <a:off x="0" y="-1"/>
            <a:ext cx="12192000" cy="7383439"/>
            <a:chOff x="-2534195" y="-1114698"/>
            <a:chExt cx="11092141" cy="678397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1F8C98A-384E-4B17-8104-9EE399311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1" b="1080"/>
            <a:stretch/>
          </p:blipFill>
          <p:spPr>
            <a:xfrm>
              <a:off x="-2534195" y="-1114698"/>
              <a:ext cx="11092141" cy="678397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205B66-F287-452B-86B6-E326FABE9335}"/>
                </a:ext>
              </a:extLst>
            </p:cNvPr>
            <p:cNvSpPr/>
            <p:nvPr/>
          </p:nvSpPr>
          <p:spPr>
            <a:xfrm>
              <a:off x="4685212" y="5355771"/>
              <a:ext cx="3805645" cy="243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25EBA757-1578-4ACD-8C68-49935B22C395}"/>
              </a:ext>
            </a:extLst>
          </p:cNvPr>
          <p:cNvSpPr txBox="1"/>
          <p:nvPr/>
        </p:nvSpPr>
        <p:spPr>
          <a:xfrm>
            <a:off x="919933" y="2319278"/>
            <a:ext cx="2996973" cy="1708416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多國產品控管地圖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疫苗護照、報表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影像辨識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抗體數據演算</a:t>
            </a:r>
          </a:p>
        </p:txBody>
      </p:sp>
    </p:spTree>
    <p:extLst>
      <p:ext uri="{BB962C8B-B14F-4D97-AF65-F5344CB8AC3E}">
        <p14:creationId xmlns:p14="http://schemas.microsoft.com/office/powerpoint/2010/main" val="3831949892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598EC6-ABA8-45EF-B142-A238E18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" r="-1"/>
          <a:stretch/>
        </p:blipFill>
        <p:spPr>
          <a:xfrm>
            <a:off x="0" y="0"/>
            <a:ext cx="12174855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9BD522C-07FB-4C45-BEC6-484CDC1DBAB1}"/>
              </a:ext>
            </a:extLst>
          </p:cNvPr>
          <p:cNvSpPr txBox="1"/>
          <p:nvPr/>
        </p:nvSpPr>
        <p:spPr>
          <a:xfrm>
            <a:off x="8925636" y="4086478"/>
            <a:ext cx="2889122" cy="2123915"/>
          </a:xfrm>
          <a:prstGeom prst="rect">
            <a:avLst/>
          </a:prstGeom>
          <a:ln w="28575">
            <a:solidFill>
              <a:srgbClr val="FAA53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伺服器架構設計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儲電系統硬體串接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後台管理系統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>
                <a:solidFill>
                  <a:srgbClr val="344F6A"/>
                </a:solidFill>
              </a:rPr>
              <a:t>UI/UX</a:t>
            </a:r>
            <a:r>
              <a:rPr lang="zh-TW" altLang="en-US" b="1">
                <a:solidFill>
                  <a:srgbClr val="344F6A"/>
                </a:solidFill>
              </a:rPr>
              <a:t>設計</a:t>
            </a: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02831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1D95BE98-BC52-40BC-B6EA-C3E8CFBCA1B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 dirty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E165737-76C3-4A92-9772-398A1D2ED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13"/>
          <a:stretch/>
        </p:blipFill>
        <p:spPr>
          <a:xfrm>
            <a:off x="0" y="-1"/>
            <a:ext cx="10942320" cy="685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537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A738B06-B029-58BC-E7BB-E30999F0E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913"/>
            <a:ext cx="12192000" cy="698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816382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3DA307E-88C9-47E7-8767-FF48FDD64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334"/>
          <a:stretch/>
        </p:blipFill>
        <p:spPr>
          <a:xfrm>
            <a:off x="0" y="0"/>
            <a:ext cx="12192000" cy="697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350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5DC33FE7-E9E6-4399-84A2-69C763F0FBA0}"/>
              </a:ext>
            </a:extLst>
          </p:cNvPr>
          <p:cNvGrpSpPr/>
          <p:nvPr/>
        </p:nvGrpSpPr>
        <p:grpSpPr>
          <a:xfrm>
            <a:off x="0" y="841734"/>
            <a:ext cx="12192000" cy="6016266"/>
            <a:chOff x="0" y="841734"/>
            <a:chExt cx="12192000" cy="601626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2CD7ADA-ECCB-4860-A061-BA26F1A25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7083"/>
            <a:stretch/>
          </p:blipFill>
          <p:spPr>
            <a:xfrm>
              <a:off x="0" y="1300480"/>
              <a:ext cx="12192000" cy="5557520"/>
            </a:xfrm>
            <a:prstGeom prst="rect">
              <a:avLst/>
            </a:prstGeom>
          </p:spPr>
        </p:pic>
        <p:sp>
          <p:nvSpPr>
            <p:cNvPr id="2" name="橢圓 1">
              <a:extLst>
                <a:ext uri="{FF2B5EF4-FFF2-40B4-BE49-F238E27FC236}">
                  <a16:creationId xmlns:a16="http://schemas.microsoft.com/office/drawing/2014/main" id="{2106894E-93A3-40FA-BBEB-DEBF2E722A79}"/>
                </a:ext>
              </a:extLst>
            </p:cNvPr>
            <p:cNvSpPr/>
            <p:nvPr/>
          </p:nvSpPr>
          <p:spPr>
            <a:xfrm>
              <a:off x="528320" y="841734"/>
              <a:ext cx="1879600" cy="1595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EB36AC19-BE59-4D71-B97F-77EB4D9D7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230" b="82519"/>
          <a:stretch/>
        </p:blipFill>
        <p:spPr>
          <a:xfrm>
            <a:off x="0" y="0"/>
            <a:ext cx="5130800" cy="119888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B5BFD-9CC7-45BE-A22F-57E44081C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4180" y="1507214"/>
            <a:ext cx="6891131" cy="2048786"/>
          </a:xfrm>
        </p:spPr>
        <p:txBody>
          <a:bodyPr/>
          <a:lstStyle/>
          <a:p>
            <a:pPr algn="just"/>
            <a:r>
              <a:rPr lang="zh-TW" altLang="en-US" dirty="0">
                <a:solidFill>
                  <a:srgbClr val="2437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巧禾數位設計有著豐富的業界經驗與堅強的實力，以「品質」、「服務」、「創新」、「誠信」為本，客戶遍及美國、中國、日本和台灣，橫跨各大產業，包含金融業、科技業、餐飲業、醫療業、學術研究單位和政府機關等等，以縝密細緻的客戶服務與工作實力聞名，在軟體開發與視覺設計領域上均有非凡的造詣。</a:t>
            </a:r>
          </a:p>
        </p:txBody>
      </p:sp>
    </p:spTree>
    <p:extLst>
      <p:ext uri="{BB962C8B-B14F-4D97-AF65-F5344CB8AC3E}">
        <p14:creationId xmlns:p14="http://schemas.microsoft.com/office/powerpoint/2010/main" val="1628893813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C4E52A8-97CE-4521-BF89-7D394721D5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24"/>
          <a:stretch/>
        </p:blipFill>
        <p:spPr>
          <a:xfrm>
            <a:off x="0" y="0"/>
            <a:ext cx="12192000" cy="699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24853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F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8CA8F37-DC04-4050-A2A4-4CBCDB4A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34" y="0"/>
            <a:ext cx="10970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9704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010BC55F-2B1E-40F3-BC10-37871223C8E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FC9B26F-02AB-4752-B1FC-10773E2E1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972800" cy="6858000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0AF0E12-86D8-489E-B0B7-E2509048AEE8}"/>
                </a:ext>
              </a:extLst>
            </p:cNvPr>
            <p:cNvGrpSpPr/>
            <p:nvPr/>
          </p:nvGrpSpPr>
          <p:grpSpPr>
            <a:xfrm>
              <a:off x="10340340" y="6307456"/>
              <a:ext cx="1851660" cy="550544"/>
              <a:chOff x="10340340" y="6307455"/>
              <a:chExt cx="1851660" cy="550544"/>
            </a:xfrm>
          </p:grpSpPr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BEE8DC79-F2DB-4C71-8775-25DA0CF721C5}"/>
                  </a:ext>
                </a:extLst>
              </p:cNvPr>
              <p:cNvSpPr/>
              <p:nvPr/>
            </p:nvSpPr>
            <p:spPr>
              <a:xfrm>
                <a:off x="10495280" y="6324600"/>
                <a:ext cx="1696720" cy="533399"/>
              </a:xfrm>
              <a:prstGeom prst="rect">
                <a:avLst/>
              </a:prstGeom>
              <a:solidFill>
                <a:srgbClr val="24375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9B9143A4-8ACD-4B8F-8F4E-A8B5F0872505}"/>
                  </a:ext>
                </a:extLst>
              </p:cNvPr>
              <p:cNvCxnSpPr/>
              <p:nvPr/>
            </p:nvCxnSpPr>
            <p:spPr>
              <a:xfrm>
                <a:off x="10340340" y="6307455"/>
                <a:ext cx="1851660" cy="0"/>
              </a:xfrm>
              <a:prstGeom prst="line">
                <a:avLst/>
              </a:prstGeom>
              <a:ln w="44450">
                <a:solidFill>
                  <a:srgbClr val="F8A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6451371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518C3897-E05F-5ECE-1857-0428EBBC9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613FDCF-274A-4B8F-A95F-BF6FB11CA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F59B764-BA8D-38C3-ED80-AC8C10ED4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350E260-DEB2-A110-0209-32875D60E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2" name="標題 1">
            <a:extLst>
              <a:ext uri="{FF2B5EF4-FFF2-40B4-BE49-F238E27FC236}">
                <a16:creationId xmlns:a16="http://schemas.microsoft.com/office/drawing/2014/main" id="{4B7EA5AE-2F15-C002-BA0C-613CBD201231}"/>
              </a:ext>
            </a:extLst>
          </p:cNvPr>
          <p:cNvSpPr txBox="1">
            <a:spLocks/>
          </p:cNvSpPr>
          <p:nvPr/>
        </p:nvSpPr>
        <p:spPr>
          <a:xfrm>
            <a:off x="2902130" y="1709738"/>
            <a:ext cx="8445319" cy="28527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zh-TW" altLang="en-US" sz="7200" b="1" dirty="0">
                <a:solidFill>
                  <a:srgbClr val="F5B54D"/>
                </a:solidFill>
                <a:cs typeface="+mn-cs"/>
              </a:rPr>
              <a:t>公司經典作品展示</a:t>
            </a:r>
          </a:p>
        </p:txBody>
      </p:sp>
    </p:spTree>
    <p:extLst>
      <p:ext uri="{BB962C8B-B14F-4D97-AF65-F5344CB8AC3E}">
        <p14:creationId xmlns:p14="http://schemas.microsoft.com/office/powerpoint/2010/main" val="354379202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4A8A733-1E9F-42E6-A80A-F9B6D30D8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1992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FD83630-E05E-A915-A310-00B3241B8C63}"/>
              </a:ext>
            </a:extLst>
          </p:cNvPr>
          <p:cNvSpPr txBox="1"/>
          <p:nvPr/>
        </p:nvSpPr>
        <p:spPr>
          <a:xfrm>
            <a:off x="5648966" y="4771003"/>
            <a:ext cx="2403213" cy="1292918"/>
          </a:xfrm>
          <a:prstGeom prst="rect">
            <a:avLst/>
          </a:prstGeom>
          <a:ln w="28575">
            <a:solidFill>
              <a:srgbClr val="FAA534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商品掃描與辨識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線上結帳付款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22B7025-EDFF-5778-89A4-3D9C02490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82841"/>
            <a:ext cx="441457" cy="64520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4CCDD42-1235-DF58-0253-851B01B82AFD}"/>
              </a:ext>
            </a:extLst>
          </p:cNvPr>
          <p:cNvSpPr txBox="1"/>
          <p:nvPr/>
        </p:nvSpPr>
        <p:spPr>
          <a:xfrm>
            <a:off x="455103" y="200953"/>
            <a:ext cx="612311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253F58"/>
                </a:solidFill>
              </a:rPr>
              <a:t>7-Eleven X-Store Development</a:t>
            </a:r>
            <a:br>
              <a:rPr lang="en-US" altLang="zh-TW" sz="2400" b="1" dirty="0">
                <a:solidFill>
                  <a:srgbClr val="253F58"/>
                </a:solidFill>
              </a:rPr>
            </a:br>
            <a:r>
              <a:rPr lang="zh-TW" altLang="en-US" b="1" dirty="0">
                <a:solidFill>
                  <a:srgbClr val="253F58"/>
                </a:solidFill>
              </a:rPr>
              <a:t>統一超商無人商店系統建置</a:t>
            </a:r>
          </a:p>
        </p:txBody>
      </p:sp>
    </p:spTree>
    <p:extLst>
      <p:ext uri="{BB962C8B-B14F-4D97-AF65-F5344CB8AC3E}">
        <p14:creationId xmlns:p14="http://schemas.microsoft.com/office/powerpoint/2010/main" val="3277710578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16B3D4-6AD5-423A-87FC-5FF57AE86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566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65EFEF1-417F-4096-B764-6A63396C8F64}"/>
              </a:ext>
            </a:extLst>
          </p:cNvPr>
          <p:cNvSpPr txBox="1"/>
          <p:nvPr/>
        </p:nvSpPr>
        <p:spPr>
          <a:xfrm>
            <a:off x="9702352" y="130764"/>
            <a:ext cx="1978427" cy="1292918"/>
          </a:xfrm>
          <a:prstGeom prst="rect">
            <a:avLst/>
          </a:prstGeom>
          <a:ln w="28575">
            <a:solidFill>
              <a:srgbClr val="FAA534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互動機制設計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</p:txBody>
      </p:sp>
    </p:spTree>
    <p:extLst>
      <p:ext uri="{BB962C8B-B14F-4D97-AF65-F5344CB8AC3E}">
        <p14:creationId xmlns:p14="http://schemas.microsoft.com/office/powerpoint/2010/main" val="265478921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F6C4351-C035-4AFC-B40B-E745EEC54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6" t="21481" r="30629"/>
          <a:stretch/>
        </p:blipFill>
        <p:spPr>
          <a:xfrm>
            <a:off x="2763519" y="1473200"/>
            <a:ext cx="6380481" cy="53848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77E6D5-6325-477D-82D9-59F47686D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89" b="95111" l="3315" r="9539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3556" y="3479800"/>
            <a:ext cx="4288444" cy="355395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5272B83-7832-4B3E-B473-720632D79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1079"/>
            <a:ext cx="552268" cy="80716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9A84CFC-F93E-4853-8CE9-06A59348FDCA}"/>
              </a:ext>
            </a:extLst>
          </p:cNvPr>
          <p:cNvSpPr txBox="1"/>
          <p:nvPr/>
        </p:nvSpPr>
        <p:spPr>
          <a:xfrm>
            <a:off x="630874" y="213441"/>
            <a:ext cx="5997476" cy="1015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err="1">
                <a:solidFill>
                  <a:srgbClr val="253F58"/>
                </a:solidFill>
              </a:rPr>
              <a:t>Yuanta</a:t>
            </a:r>
            <a:r>
              <a:rPr lang="en-US" altLang="zh-TW" sz="2400" b="1" dirty="0">
                <a:solidFill>
                  <a:srgbClr val="253F58"/>
                </a:solidFill>
              </a:rPr>
              <a:t> </a:t>
            </a:r>
            <a:r>
              <a:rPr lang="en-US" altLang="zh-TW" sz="2400" b="1" dirty="0" err="1">
                <a:solidFill>
                  <a:srgbClr val="253F58"/>
                </a:solidFill>
              </a:rPr>
              <a:t>Funds’s</a:t>
            </a:r>
            <a:r>
              <a:rPr lang="en-US" altLang="zh-TW" sz="2400" b="1" dirty="0">
                <a:solidFill>
                  <a:srgbClr val="253F58"/>
                </a:solidFill>
              </a:rPr>
              <a:t> Official Website Development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253F58"/>
                </a:solidFill>
              </a:rPr>
              <a:t>元大投信官網、</a:t>
            </a:r>
            <a:r>
              <a:rPr lang="en-US" altLang="zh-TW" b="1" dirty="0">
                <a:solidFill>
                  <a:srgbClr val="253F58"/>
                </a:solidFill>
              </a:rPr>
              <a:t>ETF</a:t>
            </a:r>
            <a:r>
              <a:rPr lang="zh-TW" altLang="en-US" b="1" dirty="0">
                <a:solidFill>
                  <a:srgbClr val="253F58"/>
                </a:solidFill>
              </a:rPr>
              <a:t> </a:t>
            </a:r>
            <a:r>
              <a:rPr lang="en-US" altLang="zh-TW" b="1" dirty="0">
                <a:solidFill>
                  <a:srgbClr val="253F58"/>
                </a:solidFill>
              </a:rPr>
              <a:t>AI</a:t>
            </a:r>
            <a:r>
              <a:rPr lang="zh-TW" altLang="en-US" b="1" dirty="0">
                <a:solidFill>
                  <a:srgbClr val="253F58"/>
                </a:solidFill>
              </a:rPr>
              <a:t>智能投資平台開發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2EE359B-0EA0-4C3D-B53D-58DD27861030}"/>
              </a:ext>
            </a:extLst>
          </p:cNvPr>
          <p:cNvSpPr/>
          <p:nvPr/>
        </p:nvSpPr>
        <p:spPr>
          <a:xfrm>
            <a:off x="276135" y="1731145"/>
            <a:ext cx="2582476" cy="25991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網站</a:t>
            </a:r>
            <a:r>
              <a:rPr lang="en-US" altLang="zh-TW" b="1">
                <a:solidFill>
                  <a:srgbClr val="344F6A"/>
                </a:solidFill>
              </a:rPr>
              <a:t>UI/UX</a:t>
            </a:r>
            <a:r>
              <a:rPr lang="zh-TW" altLang="en-US" b="1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系統資安與效能控管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會員管理系統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en-US" altLang="zh-TW" b="1">
                <a:solidFill>
                  <a:srgbClr val="344F6A"/>
                </a:solidFill>
              </a:rPr>
              <a:t>API</a:t>
            </a:r>
            <a:r>
              <a:rPr lang="zh-TW" altLang="en-US" b="1">
                <a:solidFill>
                  <a:srgbClr val="344F6A"/>
                </a:solidFill>
              </a:rPr>
              <a:t>製作、串接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後台管理系統</a:t>
            </a: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38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18174F5-7781-40D7-8B6E-4DC21DE5344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5F20967-4D6A-4C28-874F-8CA308291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3581" y="112976"/>
              <a:ext cx="9228419" cy="6745024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1A22B3F-E1BA-4EBF-A2F5-0EBC22F6F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0233"/>
            <a:stretch/>
          </p:blipFill>
          <p:spPr>
            <a:xfrm>
              <a:off x="0" y="0"/>
              <a:ext cx="538480" cy="908869"/>
            </a:xfrm>
            <a:prstGeom prst="rect">
              <a:avLst/>
            </a:prstGeom>
          </p:spPr>
        </p:pic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03BA235D-62A7-4C1A-8EA1-5C803AEC2F76}"/>
              </a:ext>
            </a:extLst>
          </p:cNvPr>
          <p:cNvSpPr txBox="1"/>
          <p:nvPr/>
        </p:nvSpPr>
        <p:spPr>
          <a:xfrm>
            <a:off x="402738" y="150183"/>
            <a:ext cx="4323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ASUS</a:t>
            </a:r>
            <a:r>
              <a:rPr lang="zh-TW" altLang="en-US" sz="2400" b="1" dirty="0">
                <a:solidFill>
                  <a:schemeClr val="bg1"/>
                </a:solidFill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</a:rPr>
              <a:t>Marketing material design</a:t>
            </a:r>
          </a:p>
          <a:p>
            <a:r>
              <a:rPr lang="zh-TW" altLang="en-US" sz="1600" b="1" dirty="0">
                <a:solidFill>
                  <a:schemeClr val="bg1"/>
                </a:solidFill>
              </a:rPr>
              <a:t>華碩 國際廣告、動畫、平面視覺設計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0DF26F-312A-4447-97AE-60FE8927F827}"/>
              </a:ext>
            </a:extLst>
          </p:cNvPr>
          <p:cNvSpPr txBox="1"/>
          <p:nvPr/>
        </p:nvSpPr>
        <p:spPr>
          <a:xfrm>
            <a:off x="397621" y="1560444"/>
            <a:ext cx="2395207" cy="2123915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社群平台平面視覺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HTML</a:t>
            </a:r>
            <a:r>
              <a:rPr lang="zh-TW" altLang="en-US" b="1" dirty="0">
                <a:solidFill>
                  <a:srgbClr val="344F6A"/>
                </a:solidFill>
              </a:rPr>
              <a:t>動態廣告製作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廣告影片拍攝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產品攝影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動畫製作</a:t>
            </a:r>
          </a:p>
        </p:txBody>
      </p:sp>
    </p:spTree>
    <p:extLst>
      <p:ext uri="{BB962C8B-B14F-4D97-AF65-F5344CB8AC3E}">
        <p14:creationId xmlns:p14="http://schemas.microsoft.com/office/powerpoint/2010/main" val="349049514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F060BF7-6FA3-4741-904B-BF5F1D12E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1179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39155CE-EB00-497B-8EF1-EAE763A74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3" t="2225" r="11005" b="6436"/>
          <a:stretch/>
        </p:blipFill>
        <p:spPr>
          <a:xfrm>
            <a:off x="9956800" y="3167380"/>
            <a:ext cx="1752651" cy="3416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4563FB8-EEDC-4880-86F5-5395F632F069}"/>
              </a:ext>
            </a:extLst>
          </p:cNvPr>
          <p:cNvSpPr txBox="1"/>
          <p:nvPr/>
        </p:nvSpPr>
        <p:spPr>
          <a:xfrm>
            <a:off x="9851250" y="858079"/>
            <a:ext cx="1858201" cy="1292918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周邊產品設計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CIS</a:t>
            </a:r>
            <a:r>
              <a:rPr lang="zh-TW" altLang="en-US" b="1" dirty="0">
                <a:solidFill>
                  <a:srgbClr val="344F6A"/>
                </a:solidFill>
              </a:rPr>
              <a:t>系統設計</a:t>
            </a:r>
          </a:p>
        </p:txBody>
      </p:sp>
    </p:spTree>
    <p:extLst>
      <p:ext uri="{BB962C8B-B14F-4D97-AF65-F5344CB8AC3E}">
        <p14:creationId xmlns:p14="http://schemas.microsoft.com/office/powerpoint/2010/main" val="353491363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整體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187_TF22378848.potx" id="{35EE906A-EDD5-472E-B143-3EAC3EA7BF62}" vid="{597AE59B-CAF2-4F45-90E8-B121C6FDD94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8A2F88-55C5-4ED1-9541-807C6542476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整體設計</Template>
  <TotalTime>1815</TotalTime>
  <Words>333</Words>
  <Application>Microsoft Office PowerPoint</Application>
  <PresentationFormat>寬螢幕</PresentationFormat>
  <Paragraphs>56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6" baseType="lpstr">
      <vt:lpstr>Microsoft JhengHei UI</vt:lpstr>
      <vt:lpstr>微軟正黑體</vt:lpstr>
      <vt:lpstr>Tw Cen MT</vt:lpstr>
      <vt:lpstr>Wingdings 3</vt:lpstr>
      <vt:lpstr>整體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巧禾數位設計X5 Store規劃討論</dc:title>
  <dc:creator>Murna Chen</dc:creator>
  <cp:lastModifiedBy>Bo-Yuan Su</cp:lastModifiedBy>
  <cp:revision>148</cp:revision>
  <dcterms:created xsi:type="dcterms:W3CDTF">2021-05-31T12:36:41Z</dcterms:created>
  <dcterms:modified xsi:type="dcterms:W3CDTF">2023-09-05T05:44:56Z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