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65" r:id="rId3"/>
    <p:sldId id="264" r:id="rId4"/>
    <p:sldId id="266" r:id="rId5"/>
    <p:sldId id="273" r:id="rId6"/>
    <p:sldId id="278" r:id="rId7"/>
    <p:sldId id="275" r:id="rId8"/>
    <p:sldId id="267" r:id="rId9"/>
    <p:sldId id="274" r:id="rId10"/>
    <p:sldId id="276" r:id="rId11"/>
    <p:sldId id="270" r:id="rId12"/>
    <p:sldId id="269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86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54D"/>
    <a:srgbClr val="253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3474" autoAdjust="0"/>
  </p:normalViewPr>
  <p:slideViewPr>
    <p:cSldViewPr snapToGrid="0">
      <p:cViewPr varScale="1">
        <p:scale>
          <a:sx n="65" d="100"/>
          <a:sy n="65" d="100"/>
        </p:scale>
        <p:origin x="8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CAEF1-0A2D-426C-B8FD-F5FDA65475B8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C577-451F-4974-B6A3-4ACC50FF0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62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718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DBE7BA9E-4A27-4BE5-9FD4-918792B88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84823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FC91E66-B72F-41B5-AF95-51D31AEF70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115" y="0"/>
            <a:ext cx="78388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B59A16-9D9A-4A33-9645-CEDA4A9736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30" y="1709738"/>
            <a:ext cx="844531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2130" y="4589463"/>
            <a:ext cx="844531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EE552C0-8982-48CE-A4C0-DDB5B686F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957"/>
            <a:ext cx="12192000" cy="53721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3"/>
            <a:ext cx="7628022" cy="20429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459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rgbClr val="253F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D8CC76-3D0B-4559-8DBA-EC043B440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432"/>
            <a:ext cx="12192000" cy="536257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2"/>
            <a:ext cx="7628022" cy="45573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0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192BBF6-FE0A-4E2E-8595-7E956CBA1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6" t="7181"/>
          <a:stretch/>
        </p:blipFill>
        <p:spPr>
          <a:xfrm>
            <a:off x="10371222" y="1337481"/>
            <a:ext cx="1820778" cy="49775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2"/>
            <a:ext cx="10212291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sz="2800"/>
            </a:lvl1pPr>
            <a:lvl2pPr>
              <a:defRPr/>
            </a:lvl2pPr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8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884CA26-B89B-4179-9C45-D7BA6AE6B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9" r="77500"/>
          <a:stretch/>
        </p:blipFill>
        <p:spPr>
          <a:xfrm>
            <a:off x="0" y="2729552"/>
            <a:ext cx="2743200" cy="35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7B7F4A3-A81D-4C70-A663-8B1B3B3F2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8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2024/3/31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50" r:id="rId7"/>
    <p:sldLayoutId id="2147483660" r:id="rId8"/>
    <p:sldLayoutId id="2147483670" r:id="rId9"/>
    <p:sldLayoutId id="2147483651" r:id="rId10"/>
    <p:sldLayoutId id="2147483669" r:id="rId11"/>
    <p:sldLayoutId id="2147483671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63" r:id="rId18"/>
    <p:sldLayoutId id="2147483655" r:id="rId19"/>
    <p:sldLayoutId id="2147483664" r:id="rId20"/>
    <p:sldLayoutId id="2147483672" r:id="rId21"/>
    <p:sldLayoutId id="2147483673" r:id="rId22"/>
    <p:sldLayoutId id="2147483674" r:id="rId23"/>
    <p:sldLayoutId id="2147483656" r:id="rId24"/>
    <p:sldLayoutId id="2147483665" r:id="rId25"/>
    <p:sldLayoutId id="2147483657" r:id="rId26"/>
    <p:sldLayoutId id="2147483666" r:id="rId27"/>
    <p:sldLayoutId id="2147483658" r:id="rId28"/>
    <p:sldLayoutId id="2147483667" r:id="rId29"/>
    <p:sldLayoutId id="2147483659" r:id="rId30"/>
    <p:sldLayoutId id="214748366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F5B54D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19" Type="http://schemas.openxmlformats.org/officeDocument/2006/relationships/image" Target="../media/image37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AE89C5C-4A28-E4E2-2D71-E3862DD3D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巧禾數位設計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CB046AA9-0704-E2F4-D66B-0F650F0777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https://www.kahap.com/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3288807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CA6154-D19F-3039-C12F-428C78962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1394" y="1504334"/>
            <a:ext cx="4175550" cy="4672629"/>
          </a:xfrm>
        </p:spPr>
        <p:txBody>
          <a:bodyPr/>
          <a:lstStyle/>
          <a:p>
            <a:pPr algn="just"/>
            <a:r>
              <a:rPr lang="zh-TW" altLang="en-US" dirty="0"/>
              <a:t>與日本</a:t>
            </a:r>
            <a:r>
              <a:rPr lang="ja-JP" altLang="en-US" dirty="0"/>
              <a:t>リコジャパン株式会社</a:t>
            </a:r>
            <a:r>
              <a:rPr lang="zh-TW" altLang="en-US" dirty="0"/>
              <a:t>合作，開發太陽能儲能控制系統，此系統可控制客戶旗下所有太陽能儲能設備，並可即時顯示機器溫度、每日儲能量、發電量、用電量等，並可遠端操控設備放電和儲電等各項設定。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9C30318-7A16-B148-9760-57A29839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en-US" altLang="zh-TW" dirty="0"/>
              <a:t>Solar Energy Storage Control System Design</a:t>
            </a:r>
            <a:br>
              <a:rPr lang="en-US" altLang="zh-TW" dirty="0"/>
            </a:br>
            <a:r>
              <a:rPr lang="zh-TW" altLang="en-US" dirty="0"/>
              <a:t>太陽能儲能控制系統</a:t>
            </a:r>
          </a:p>
        </p:txBody>
      </p:sp>
      <p:pic>
        <p:nvPicPr>
          <p:cNvPr id="5" name="Google Shape;324;p26">
            <a:extLst>
              <a:ext uri="{FF2B5EF4-FFF2-40B4-BE49-F238E27FC236}">
                <a16:creationId xmlns:a16="http://schemas.microsoft.com/office/drawing/2014/main" id="{A8535A9C-047D-B714-1BED-9E5D17C96999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1079" t="1938" r="-230"/>
          <a:stretch/>
        </p:blipFill>
        <p:spPr>
          <a:xfrm>
            <a:off x="185056" y="1504334"/>
            <a:ext cx="7513602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48974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9D87534C-573D-B4A4-B11B-B014DE647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8410" y="1386348"/>
            <a:ext cx="4738287" cy="4790615"/>
          </a:xfrm>
        </p:spPr>
        <p:txBody>
          <a:bodyPr/>
          <a:lstStyle/>
          <a:p>
            <a:pPr algn="just"/>
            <a:r>
              <a:rPr lang="zh-TW" altLang="en-US" dirty="0"/>
              <a:t>與陽捷科技合作，運用熱像儀搭配火源辨識演算法驅動滅火器進行滅火，開發目標是用於工廠等工業環境，以自動巡航方式，建構全自動的火警防護網。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F1062046-2F9D-DF4A-7DA3-93A66666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568624" cy="1118214"/>
          </a:xfrm>
        </p:spPr>
        <p:txBody>
          <a:bodyPr anchor="ctr"/>
          <a:lstStyle/>
          <a:p>
            <a:r>
              <a:rPr lang="en-US" altLang="zh-TW" dirty="0"/>
              <a:t>Autonomous Fire Extinguish Robot Software Design</a:t>
            </a:r>
            <a:br>
              <a:rPr lang="en-US" altLang="zh-TW" dirty="0"/>
            </a:br>
            <a:r>
              <a:rPr lang="zh-TW" altLang="en-US" dirty="0"/>
              <a:t>自動滅火機器人控制軟體設計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6426A5C-9A1E-1206-65ED-DA375FDCD6D2}"/>
              </a:ext>
            </a:extLst>
          </p:cNvPr>
          <p:cNvGrpSpPr/>
          <p:nvPr/>
        </p:nvGrpSpPr>
        <p:grpSpPr>
          <a:xfrm>
            <a:off x="185055" y="1241676"/>
            <a:ext cx="7159036" cy="5297033"/>
            <a:chOff x="185055" y="1241676"/>
            <a:chExt cx="7159036" cy="5297033"/>
          </a:xfrm>
        </p:grpSpPr>
        <p:pic>
          <p:nvPicPr>
            <p:cNvPr id="17" name="Google Shape;664;p64" descr="Google Shape;664;p64">
              <a:extLst>
                <a:ext uri="{FF2B5EF4-FFF2-40B4-BE49-F238E27FC236}">
                  <a16:creationId xmlns:a16="http://schemas.microsoft.com/office/drawing/2014/main" id="{15C4EF0D-ACF0-FFAB-D3E3-995B9D4A4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31665">
              <a:off x="185055" y="1241676"/>
              <a:ext cx="4408540" cy="340472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Google Shape;665;p64" descr="Google Shape;665;p64">
              <a:extLst>
                <a:ext uri="{FF2B5EF4-FFF2-40B4-BE49-F238E27FC236}">
                  <a16:creationId xmlns:a16="http://schemas.microsoft.com/office/drawing/2014/main" id="{49F83FF7-4EC7-C0A5-BC04-43A099D0C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41887">
              <a:off x="1488488" y="2347973"/>
              <a:ext cx="4058168" cy="32056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Google Shape;666;p64" descr="Google Shape;666;p64">
              <a:extLst>
                <a:ext uri="{FF2B5EF4-FFF2-40B4-BE49-F238E27FC236}">
                  <a16:creationId xmlns:a16="http://schemas.microsoft.com/office/drawing/2014/main" id="{12F3FD66-DD68-B056-A865-EEE2982D0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77110">
              <a:off x="3214966" y="3254055"/>
              <a:ext cx="4129125" cy="3284654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3256746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F041457-F0A4-0004-859A-819FE937A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415845"/>
            <a:ext cx="5391636" cy="4761118"/>
          </a:xfrm>
        </p:spPr>
        <p:txBody>
          <a:bodyPr/>
          <a:lstStyle/>
          <a:p>
            <a:pPr algn="just"/>
            <a:r>
              <a:rPr lang="zh-TW" altLang="en-US" dirty="0"/>
              <a:t>與元大投信合作，開發</a:t>
            </a:r>
            <a:r>
              <a:rPr lang="en-US" altLang="zh-TW" dirty="0"/>
              <a:t>ETF-AI</a:t>
            </a:r>
            <a:r>
              <a:rPr lang="zh-TW" altLang="en-US" dirty="0"/>
              <a:t>智能投資系統，提供投資者專業的市場分析文章與線上模擬投資平台，讓投資者能夠更有效率的篩選投資標的。</a:t>
            </a:r>
            <a:endParaRPr lang="en-US" altLang="zh-TW" dirty="0"/>
          </a:p>
          <a:p>
            <a:pPr algn="just"/>
            <a:r>
              <a:rPr lang="zh-TW" altLang="en-US" dirty="0"/>
              <a:t>包含全端程式開發、各式財金數據計算、系統資安規劃、效能控管等。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C35C273-4E3E-F264-4866-2E7DD5F8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8725075" cy="1118214"/>
          </a:xfrm>
        </p:spPr>
        <p:txBody>
          <a:bodyPr anchor="ctr"/>
          <a:lstStyle/>
          <a:p>
            <a:r>
              <a:rPr lang="en-US" altLang="zh-TW" dirty="0"/>
              <a:t>Yuanta </a:t>
            </a:r>
            <a:r>
              <a:rPr lang="en-US" altLang="zh-TW" dirty="0" err="1"/>
              <a:t>Funds's</a:t>
            </a:r>
            <a:r>
              <a:rPr lang="en-US" altLang="zh-TW" dirty="0"/>
              <a:t> ETF-AI Website Development</a:t>
            </a:r>
            <a:br>
              <a:rPr lang="en-US" altLang="zh-TW" dirty="0"/>
            </a:br>
            <a:r>
              <a:rPr lang="zh-TW" altLang="en-US" dirty="0"/>
              <a:t>元大投信</a:t>
            </a:r>
            <a:r>
              <a:rPr lang="en-US" altLang="zh-TW" dirty="0"/>
              <a:t>ETF-AI</a:t>
            </a:r>
            <a:r>
              <a:rPr lang="zh-TW" altLang="en-US" dirty="0"/>
              <a:t>智能投資平台開發</a:t>
            </a:r>
          </a:p>
        </p:txBody>
      </p:sp>
      <p:pic>
        <p:nvPicPr>
          <p:cNvPr id="11" name="內容版面配置區 6" descr="內容版面配置區 6">
            <a:extLst>
              <a:ext uri="{FF2B5EF4-FFF2-40B4-BE49-F238E27FC236}">
                <a16:creationId xmlns:a16="http://schemas.microsoft.com/office/drawing/2014/main" id="{01880D87-7881-21D6-3046-7AE471F006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9816" t="21481" r="30629"/>
          <a:stretch>
            <a:fillRect/>
          </a:stretch>
        </p:blipFill>
        <p:spPr>
          <a:xfrm>
            <a:off x="5751872" y="1160269"/>
            <a:ext cx="6087202" cy="51372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347323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7C7DAA-1229-7D94-2C58-7D854B51C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7212" y="1453621"/>
            <a:ext cx="4809731" cy="4723343"/>
          </a:xfrm>
        </p:spPr>
        <p:txBody>
          <a:bodyPr/>
          <a:lstStyle/>
          <a:p>
            <a:pPr algn="just"/>
            <a:r>
              <a:rPr lang="zh-TW" altLang="en-US" dirty="0"/>
              <a:t>與研華科技合作，開發提供客戶下單結帳與訂單管理的系統。</a:t>
            </a:r>
            <a:endParaRPr lang="en-US" altLang="zh-TW" dirty="0"/>
          </a:p>
          <a:p>
            <a:pPr algn="just"/>
            <a:r>
              <a:rPr lang="zh-TW" altLang="en-US" dirty="0"/>
              <a:t>包含網站</a:t>
            </a:r>
            <a:r>
              <a:rPr lang="en-US" altLang="zh-TW" dirty="0"/>
              <a:t>UI/UX</a:t>
            </a:r>
            <a:r>
              <a:rPr lang="zh-TW" altLang="en-US" dirty="0"/>
              <a:t>設計、系統操作流程規劃和前端程式開發等。</a:t>
            </a:r>
          </a:p>
          <a:p>
            <a:pPr algn="just"/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25731CD-EA0F-1655-5006-A9197FAE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zh-TW" altLang="zh-TW" dirty="0"/>
              <a:t>Advantech</a:t>
            </a:r>
            <a:r>
              <a:rPr lang="en-US" altLang="zh-TW" dirty="0"/>
              <a:t>'</a:t>
            </a:r>
            <a:r>
              <a:rPr lang="zh-TW" altLang="zh-TW" dirty="0"/>
              <a:t>s Order System Development</a:t>
            </a:r>
            <a:br>
              <a:rPr lang="en-US" altLang="zh-TW" dirty="0"/>
            </a:br>
            <a:r>
              <a:rPr lang="zh-TW" altLang="en-US" dirty="0"/>
              <a:t>研華科技顧客訂單管理系統網站開發</a:t>
            </a:r>
          </a:p>
        </p:txBody>
      </p:sp>
      <p:pic>
        <p:nvPicPr>
          <p:cNvPr id="5" name="Google Shape;344;p28">
            <a:extLst>
              <a:ext uri="{FF2B5EF4-FFF2-40B4-BE49-F238E27FC236}">
                <a16:creationId xmlns:a16="http://schemas.microsoft.com/office/drawing/2014/main" id="{589EFD70-EA7F-8DDC-9CE1-1F80116ED3AB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396" r="23286"/>
          <a:stretch/>
        </p:blipFill>
        <p:spPr>
          <a:xfrm>
            <a:off x="158748" y="1453621"/>
            <a:ext cx="6861483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821250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89D9CCE-284A-E55A-FF91-A34C4B36D8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BE8986-11FC-7A65-0E8B-37EAD32B6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0338" y="1496963"/>
            <a:ext cx="3746862" cy="4680000"/>
          </a:xfrm>
        </p:spPr>
        <p:txBody>
          <a:bodyPr/>
          <a:lstStyle/>
          <a:p>
            <a:pPr algn="just"/>
            <a:r>
              <a:rPr lang="zh-TW" altLang="en-US" dirty="0"/>
              <a:t>與大學入學考試中心合作，建置升學輔導平台，該網站是用於輔助高中學子們的生涯規劃而設計的。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2E2BDA2-E191-34CA-18EE-A93C9708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761388" cy="1118214"/>
          </a:xfrm>
        </p:spPr>
        <p:txBody>
          <a:bodyPr anchor="ctr"/>
          <a:lstStyle/>
          <a:p>
            <a:r>
              <a:rPr lang="en-US" altLang="zh-TW" dirty="0"/>
              <a:t>College Entrance Examination Center Website Design</a:t>
            </a:r>
            <a:br>
              <a:rPr lang="en-US" altLang="zh-TW" dirty="0"/>
            </a:br>
            <a:r>
              <a:rPr lang="zh-TW" altLang="en-US" dirty="0"/>
              <a:t>大學選才與高中育才輔助平台設計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9C4682-7931-96D4-0B28-2C7F26620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0702" r="17500" b="18334"/>
          <a:stretch/>
        </p:blipFill>
        <p:spPr>
          <a:xfrm>
            <a:off x="158931" y="1500874"/>
            <a:ext cx="7763806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3551061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86AAC78-A1F1-AEBE-28C4-F8CD0175D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620253"/>
            <a:ext cx="4172437" cy="4556710"/>
          </a:xfrm>
        </p:spPr>
        <p:txBody>
          <a:bodyPr/>
          <a:lstStyle/>
          <a:p>
            <a:pPr algn="just"/>
            <a:r>
              <a:rPr lang="zh-TW" altLang="en-US" dirty="0"/>
              <a:t>與國立臺灣科技大學合作，建置提供給學生發表意見的平台，可供學生在平台上提案與投票各主題。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991778E-A6DE-8F41-AD15-88F8847A3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1419114" cy="1118214"/>
          </a:xfrm>
        </p:spPr>
        <p:txBody>
          <a:bodyPr anchor="ctr"/>
          <a:lstStyle/>
          <a:p>
            <a:r>
              <a:rPr lang="en-US" altLang="zh-TW" dirty="0"/>
              <a:t>Student Suggestion Box System Development </a:t>
            </a:r>
            <a:br>
              <a:rPr lang="en-US" altLang="zh-TW" dirty="0"/>
            </a:br>
            <a:r>
              <a:rPr lang="zh-TW" altLang="en-US" dirty="0"/>
              <a:t>校務行政學生討論平台開發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8369678-47D3-5CC6-8F6D-F345ABDCBE98}"/>
              </a:ext>
            </a:extLst>
          </p:cNvPr>
          <p:cNvGrpSpPr/>
          <p:nvPr/>
        </p:nvGrpSpPr>
        <p:grpSpPr>
          <a:xfrm>
            <a:off x="4554080" y="1264310"/>
            <a:ext cx="7077939" cy="4832443"/>
            <a:chOff x="-226650" y="772388"/>
            <a:chExt cx="5814625" cy="4136200"/>
          </a:xfrm>
        </p:grpSpPr>
        <p:pic>
          <p:nvPicPr>
            <p:cNvPr id="11" name="Google Shape;621;p59">
              <a:extLst>
                <a:ext uri="{FF2B5EF4-FFF2-40B4-BE49-F238E27FC236}">
                  <a16:creationId xmlns:a16="http://schemas.microsoft.com/office/drawing/2014/main" id="{6556FDC5-3C2F-7C25-8B26-BC8EA10689DC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226650" y="772388"/>
              <a:ext cx="5106092" cy="378897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622;p59">
              <a:extLst>
                <a:ext uri="{FF2B5EF4-FFF2-40B4-BE49-F238E27FC236}">
                  <a16:creationId xmlns:a16="http://schemas.microsoft.com/office/drawing/2014/main" id="{D64B8EA7-32CD-79A6-A19F-595EA674474C}"/>
                </a:ext>
              </a:extLst>
            </p:cNvPr>
            <p:cNvGrpSpPr/>
            <p:nvPr/>
          </p:nvGrpSpPr>
          <p:grpSpPr>
            <a:xfrm>
              <a:off x="4235425" y="2136813"/>
              <a:ext cx="1352550" cy="2771775"/>
              <a:chOff x="4235425" y="2297238"/>
              <a:chExt cx="1352550" cy="2771775"/>
            </a:xfrm>
          </p:grpSpPr>
          <p:pic>
            <p:nvPicPr>
              <p:cNvPr id="13" name="Google Shape;623;p59">
                <a:extLst>
                  <a:ext uri="{FF2B5EF4-FFF2-40B4-BE49-F238E27FC236}">
                    <a16:creationId xmlns:a16="http://schemas.microsoft.com/office/drawing/2014/main" id="{0DDED99B-94E1-B2EC-86B1-900B30A2A149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235425" y="2297238"/>
                <a:ext cx="1352550" cy="2771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14" name="Google Shape;624;p59">
                <a:extLst>
                  <a:ext uri="{FF2B5EF4-FFF2-40B4-BE49-F238E27FC236}">
                    <a16:creationId xmlns:a16="http://schemas.microsoft.com/office/drawing/2014/main" id="{CC334635-DBB7-486F-5AFE-1E74CA06CECB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326375" y="2672825"/>
                <a:ext cx="1170650" cy="21169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421075439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36262E-EE7D-0B17-E97D-D67F1F33CD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4BFEE0-CD2F-3F4E-4ADB-233FF53CA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632" y="1471716"/>
            <a:ext cx="4072312" cy="4705247"/>
          </a:xfrm>
        </p:spPr>
        <p:txBody>
          <a:bodyPr/>
          <a:lstStyle/>
          <a:p>
            <a:pPr algn="just"/>
            <a:r>
              <a:rPr lang="zh-TW" altLang="en-US" dirty="0"/>
              <a:t>與三電電能公司合作，開發可追蹤電瓶產品流向的進銷存管理系統，該系統可同時給製造商和經銷商使用。</a:t>
            </a:r>
            <a:endParaRPr lang="en-US" altLang="zh-TW" dirty="0"/>
          </a:p>
          <a:p>
            <a:pPr algn="just"/>
            <a:r>
              <a:rPr lang="zh-TW" altLang="en-US" dirty="0"/>
              <a:t>開發的系統平台包含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3796743-AFC8-0BC6-92EA-C281BEC7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Sanden Product PSI App Development</a:t>
            </a:r>
            <a:br>
              <a:rPr lang="en-US" altLang="zh-TW" dirty="0"/>
            </a:br>
            <a:r>
              <a:rPr lang="zh-TW" altLang="en-US" dirty="0"/>
              <a:t>電瓶進銷存系統</a:t>
            </a:r>
            <a:r>
              <a:rPr lang="en-US" altLang="zh-TW" dirty="0"/>
              <a:t>App</a:t>
            </a:r>
            <a:r>
              <a:rPr lang="zh-TW" altLang="en-US" dirty="0"/>
              <a:t>開發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CDC3AAA-DFCD-5310-BA95-003EAC872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129" r="24308"/>
          <a:stretch/>
        </p:blipFill>
        <p:spPr>
          <a:xfrm>
            <a:off x="158931" y="1471716"/>
            <a:ext cx="7642966" cy="4763728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689041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2ACC660-899B-F0E3-F886-ABE1232C5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710813"/>
            <a:ext cx="6109134" cy="4466150"/>
          </a:xfrm>
        </p:spPr>
        <p:txBody>
          <a:bodyPr/>
          <a:lstStyle/>
          <a:p>
            <a:pPr algn="just"/>
            <a:r>
              <a:rPr lang="zh-TW" altLang="en-US" dirty="0"/>
              <a:t>與富達科技（現</a:t>
            </a:r>
            <a:r>
              <a:rPr lang="en-US" altLang="zh-TW" dirty="0" err="1"/>
              <a:t>PCHome</a:t>
            </a:r>
            <a:r>
              <a:rPr lang="zh-TW" altLang="en-US" dirty="0"/>
              <a:t>子公司雲坦科技）合作，建置線上保險試算平台，可提供大眾線上試算保單內容，並推薦保險商品，同時提供各式保險知識。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1E5ED123-AAE1-1469-B529-95B0F0C2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10922585" cy="1118214"/>
          </a:xfrm>
        </p:spPr>
        <p:txBody>
          <a:bodyPr anchor="ctr"/>
          <a:lstStyle/>
          <a:p>
            <a:r>
              <a:rPr lang="en-US" altLang="zh-TW" dirty="0" err="1"/>
              <a:t>Polida</a:t>
            </a:r>
            <a:r>
              <a:rPr lang="zh-TW" altLang="en-US" dirty="0"/>
              <a:t> </a:t>
            </a:r>
            <a:r>
              <a:rPr lang="en-US" altLang="zh-TW" dirty="0"/>
              <a:t>Insurance</a:t>
            </a:r>
            <a:r>
              <a:rPr lang="zh-TW" altLang="en-US" dirty="0"/>
              <a:t> </a:t>
            </a:r>
            <a:r>
              <a:rPr lang="en-US" altLang="zh-TW" dirty="0"/>
              <a:t>Estimator Platform Design</a:t>
            </a:r>
            <a:br>
              <a:rPr lang="en-US" altLang="zh-TW" dirty="0"/>
            </a:br>
            <a:r>
              <a:rPr lang="zh-TW" altLang="en-US" dirty="0"/>
              <a:t>保立答保險試算平台設計</a:t>
            </a:r>
          </a:p>
        </p:txBody>
      </p:sp>
      <p:pic>
        <p:nvPicPr>
          <p:cNvPr id="6" name="Google Shape;439;p39">
            <a:extLst>
              <a:ext uri="{FF2B5EF4-FFF2-40B4-BE49-F238E27FC236}">
                <a16:creationId xmlns:a16="http://schemas.microsoft.com/office/drawing/2014/main" id="{FEB70BAB-7575-328F-82FC-178132BA747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86655" y="1343076"/>
            <a:ext cx="5469375" cy="4889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8649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5B62E1-AE12-0943-6B2F-9D5A824B5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3406" y="1496963"/>
            <a:ext cx="4173794" cy="4680000"/>
          </a:xfrm>
        </p:spPr>
        <p:txBody>
          <a:bodyPr/>
          <a:lstStyle/>
          <a:p>
            <a:pPr algn="just"/>
            <a:r>
              <a:rPr lang="zh-TW" altLang="en-US" dirty="0"/>
              <a:t>與資策會合作，開發結合硬體感測器的資安控管平台，可即時監測與控制分佈於各處的感測器。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7DB42554-B09D-16F4-0001-C426CA66D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Industrial Cyber Threat Detector </a:t>
            </a:r>
            <a:br>
              <a:rPr lang="en-US" altLang="zh-TW" dirty="0"/>
            </a:br>
            <a:r>
              <a:rPr lang="zh-TW" altLang="en-US" dirty="0"/>
              <a:t>工控資安威脅偵測平台</a:t>
            </a:r>
          </a:p>
        </p:txBody>
      </p:sp>
      <p:pic>
        <p:nvPicPr>
          <p:cNvPr id="5" name="Google Shape;449;p40">
            <a:extLst>
              <a:ext uri="{FF2B5EF4-FFF2-40B4-BE49-F238E27FC236}">
                <a16:creationId xmlns:a16="http://schemas.microsoft.com/office/drawing/2014/main" id="{89E55D9D-42E5-C486-C91A-82A379590D4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2130" b="1909"/>
          <a:stretch/>
        </p:blipFill>
        <p:spPr>
          <a:xfrm>
            <a:off x="185056" y="1496963"/>
            <a:ext cx="731762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099524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0B26A22-141B-88EB-89F1-BFDBD502F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496963"/>
            <a:ext cx="4162345" cy="4680000"/>
          </a:xfrm>
        </p:spPr>
        <p:txBody>
          <a:bodyPr/>
          <a:lstStyle/>
          <a:p>
            <a:pPr algn="just"/>
            <a:r>
              <a:rPr lang="zh-TW" altLang="en-US" dirty="0"/>
              <a:t>與捨得企業合作，開發用於廠房設備建置的專案管理系統，使用者可透過系統追蹤各廠房設備的建置進度，並具有工期進度的安排與提示等功能。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D8F3B01-F0A7-0C6C-3DFA-E47D95B8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Project Management System Development</a:t>
            </a:r>
            <a:br>
              <a:rPr lang="en-US" altLang="zh-TW" dirty="0"/>
            </a:br>
            <a:r>
              <a:rPr lang="zh-TW" altLang="en-US" dirty="0"/>
              <a:t>專案管理系統開發</a:t>
            </a:r>
          </a:p>
        </p:txBody>
      </p:sp>
      <p:pic>
        <p:nvPicPr>
          <p:cNvPr id="5" name="Google Shape;395;p34">
            <a:extLst>
              <a:ext uri="{FF2B5EF4-FFF2-40B4-BE49-F238E27FC236}">
                <a16:creationId xmlns:a16="http://schemas.microsoft.com/office/drawing/2014/main" id="{B149B1A3-F96C-1D69-72E6-B1B5DE4E39B5}"/>
              </a:ext>
            </a:extLst>
          </p:cNvPr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</a:blip>
          <a:srcRect l="10477" t="8734"/>
          <a:stretch/>
        </p:blipFill>
        <p:spPr>
          <a:xfrm>
            <a:off x="4557251" y="1496963"/>
            <a:ext cx="747581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193376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群組 41">
            <a:extLst>
              <a:ext uri="{FF2B5EF4-FFF2-40B4-BE49-F238E27FC236}">
                <a16:creationId xmlns:a16="http://schemas.microsoft.com/office/drawing/2014/main" id="{52A01280-95AA-52ED-2C20-14A862F005B1}"/>
              </a:ext>
            </a:extLst>
          </p:cNvPr>
          <p:cNvGrpSpPr/>
          <p:nvPr/>
        </p:nvGrpSpPr>
        <p:grpSpPr>
          <a:xfrm>
            <a:off x="553299" y="3501202"/>
            <a:ext cx="5242831" cy="900005"/>
            <a:chOff x="-1" y="-1"/>
            <a:chExt cx="5242830" cy="900004"/>
          </a:xfrm>
        </p:grpSpPr>
        <p:sp>
          <p:nvSpPr>
            <p:cNvPr id="49" name="Google Shape;173;p18">
              <a:extLst>
                <a:ext uri="{FF2B5EF4-FFF2-40B4-BE49-F238E27FC236}">
                  <a16:creationId xmlns:a16="http://schemas.microsoft.com/office/drawing/2014/main" id="{9B338450-5CB7-8B0D-CDFD-D393DFC93F8E}"/>
                </a:ext>
              </a:extLst>
            </p:cNvPr>
            <p:cNvSpPr txBox="1"/>
            <p:nvPr/>
          </p:nvSpPr>
          <p:spPr>
            <a:xfrm>
              <a:off x="929274" y="68750"/>
              <a:ext cx="3795903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sz="2200" dirty="0" err="1"/>
                <a:t>平面設計</a:t>
              </a:r>
              <a:endParaRPr sz="2200" dirty="0"/>
            </a:p>
          </p:txBody>
        </p:sp>
        <p:sp>
          <p:nvSpPr>
            <p:cNvPr id="50" name="Google Shape;176;p18">
              <a:extLst>
                <a:ext uri="{FF2B5EF4-FFF2-40B4-BE49-F238E27FC236}">
                  <a16:creationId xmlns:a16="http://schemas.microsoft.com/office/drawing/2014/main" id="{6234AD38-A900-4107-E074-181B0ED452EC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鎖定客群目光</a:t>
              </a:r>
              <a:r>
                <a:rPr lang="zh-TW" altLang="en-US" dirty="0"/>
                <a:t>，</a:t>
              </a:r>
              <a:r>
                <a:rPr dirty="0"/>
                <a:t>打</a:t>
              </a:r>
              <a:r>
                <a:rPr lang="zh-TW" altLang="en-US" dirty="0"/>
                <a:t>造</a:t>
              </a:r>
              <a:r>
                <a:rPr dirty="0" err="1"/>
                <a:t>吸睛</a:t>
              </a:r>
              <a:r>
                <a:rPr lang="zh-TW" altLang="en-US" dirty="0"/>
                <a:t>的視覺圖像</a:t>
              </a:r>
              <a:endParaRPr dirty="0"/>
            </a:p>
          </p:txBody>
        </p:sp>
        <p:pic>
          <p:nvPicPr>
            <p:cNvPr id="51" name="Google Shape;187;p18" descr="Google Shape;187;p18">
              <a:extLst>
                <a:ext uri="{FF2B5EF4-FFF2-40B4-BE49-F238E27FC236}">
                  <a16:creationId xmlns:a16="http://schemas.microsoft.com/office/drawing/2014/main" id="{8FCA23B2-8D8C-7CD5-24B1-42CEA1581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-1"/>
              <a:ext cx="900003" cy="9000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" name="群組 46">
            <a:extLst>
              <a:ext uri="{FF2B5EF4-FFF2-40B4-BE49-F238E27FC236}">
                <a16:creationId xmlns:a16="http://schemas.microsoft.com/office/drawing/2014/main" id="{39497F66-CED1-7986-4D13-3A84A7C9A268}"/>
              </a:ext>
            </a:extLst>
          </p:cNvPr>
          <p:cNvGrpSpPr/>
          <p:nvPr/>
        </p:nvGrpSpPr>
        <p:grpSpPr>
          <a:xfrm>
            <a:off x="553299" y="2124560"/>
            <a:ext cx="5242831" cy="900005"/>
            <a:chOff x="0" y="0"/>
            <a:chExt cx="5242829" cy="900003"/>
          </a:xfrm>
        </p:grpSpPr>
        <p:sp>
          <p:nvSpPr>
            <p:cNvPr id="53" name="Google Shape;173;p18">
              <a:extLst>
                <a:ext uri="{FF2B5EF4-FFF2-40B4-BE49-F238E27FC236}">
                  <a16:creationId xmlns:a16="http://schemas.microsoft.com/office/drawing/2014/main" id="{E518DEF2-C4BC-2327-5EA3-1589C81662B9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/>
                <a:t>UI/</a:t>
              </a:r>
              <a:r>
                <a:rPr sz="2200" dirty="0" err="1"/>
                <a:t>UX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設計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4" name="Google Shape;176;p18">
              <a:extLst>
                <a:ext uri="{FF2B5EF4-FFF2-40B4-BE49-F238E27FC236}">
                  <a16:creationId xmlns:a16="http://schemas.microsoft.com/office/drawing/2014/main" id="{18AC636A-6DB6-C61F-22BE-BFFF864E1F66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創造完美掌握使用者體驗的</a:t>
              </a:r>
              <a:r>
                <a:rPr lang="zh-TW" altLang="en-US" dirty="0"/>
                <a:t>操作系統</a:t>
              </a:r>
              <a:endParaRPr dirty="0"/>
            </a:p>
          </p:txBody>
        </p:sp>
        <p:pic>
          <p:nvPicPr>
            <p:cNvPr id="55" name="Google Shape;187;p18" descr="Google Shape;187;p18">
              <a:extLst>
                <a:ext uri="{FF2B5EF4-FFF2-40B4-BE49-F238E27FC236}">
                  <a16:creationId xmlns:a16="http://schemas.microsoft.com/office/drawing/2014/main" id="{1F31CEB5-6C6B-19C0-3180-5481CF31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B87CEE40-7C8F-FED7-86CA-7C0B6FCB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服務項目</a:t>
            </a:r>
          </a:p>
        </p:txBody>
      </p:sp>
      <p:grpSp>
        <p:nvGrpSpPr>
          <p:cNvPr id="44" name="群組 40">
            <a:extLst>
              <a:ext uri="{FF2B5EF4-FFF2-40B4-BE49-F238E27FC236}">
                <a16:creationId xmlns:a16="http://schemas.microsoft.com/office/drawing/2014/main" id="{0AEC7E75-BB0F-C3B9-3EF9-3AC52924C998}"/>
              </a:ext>
            </a:extLst>
          </p:cNvPr>
          <p:cNvGrpSpPr/>
          <p:nvPr/>
        </p:nvGrpSpPr>
        <p:grpSpPr>
          <a:xfrm>
            <a:off x="553299" y="4878518"/>
            <a:ext cx="5242831" cy="900004"/>
            <a:chOff x="0" y="0"/>
            <a:chExt cx="5242829" cy="900003"/>
          </a:xfrm>
        </p:grpSpPr>
        <p:sp>
          <p:nvSpPr>
            <p:cNvPr id="45" name="Google Shape;173;p18">
              <a:extLst>
                <a:ext uri="{FF2B5EF4-FFF2-40B4-BE49-F238E27FC236}">
                  <a16:creationId xmlns:a16="http://schemas.microsoft.com/office/drawing/2014/main" id="{8064ECF1-FA50-E766-0E82-627F55FB8CDF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微動畫設計</a:t>
              </a:r>
              <a:endParaRPr sz="2200" dirty="0"/>
            </a:p>
          </p:txBody>
        </p:sp>
        <p:sp>
          <p:nvSpPr>
            <p:cNvPr id="46" name="Google Shape;176;p18">
              <a:extLst>
                <a:ext uri="{FF2B5EF4-FFF2-40B4-BE49-F238E27FC236}">
                  <a16:creationId xmlns:a16="http://schemas.microsoft.com/office/drawing/2014/main" id="{77405D4E-4329-3F32-0644-E0EE8BCBE018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設計可宣傳與行銷的特色性微型動畫</a:t>
              </a:r>
              <a:endParaRPr dirty="0"/>
            </a:p>
          </p:txBody>
        </p:sp>
        <p:pic>
          <p:nvPicPr>
            <p:cNvPr id="47" name="Google Shape;187;p18" descr="Google Shape;187;p18">
              <a:extLst>
                <a:ext uri="{FF2B5EF4-FFF2-40B4-BE49-F238E27FC236}">
                  <a16:creationId xmlns:a16="http://schemas.microsoft.com/office/drawing/2014/main" id="{3C839D10-539B-5E23-484B-7C548A92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" name="群組 50">
            <a:extLst>
              <a:ext uri="{FF2B5EF4-FFF2-40B4-BE49-F238E27FC236}">
                <a16:creationId xmlns:a16="http://schemas.microsoft.com/office/drawing/2014/main" id="{8EBAE61B-462B-87BB-6E80-5A0DEB9903E2}"/>
              </a:ext>
            </a:extLst>
          </p:cNvPr>
          <p:cNvGrpSpPr/>
          <p:nvPr/>
        </p:nvGrpSpPr>
        <p:grpSpPr>
          <a:xfrm>
            <a:off x="6140244" y="2124560"/>
            <a:ext cx="5242831" cy="900005"/>
            <a:chOff x="0" y="0"/>
            <a:chExt cx="5242829" cy="900003"/>
          </a:xfrm>
        </p:grpSpPr>
        <p:sp>
          <p:nvSpPr>
            <p:cNvPr id="57" name="Google Shape;173;p18">
              <a:extLst>
                <a:ext uri="{FF2B5EF4-FFF2-40B4-BE49-F238E27FC236}">
                  <a16:creationId xmlns:a16="http://schemas.microsoft.com/office/drawing/2014/main" id="{D5B3AB7A-D7AF-E12A-BDC1-F76D8EC543A2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A</a:t>
              </a:r>
              <a:r>
                <a:rPr lang="en-US" sz="2200" dirty="0" err="1"/>
                <a:t>pp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開發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8" name="Google Shape;176;p18">
              <a:extLst>
                <a:ext uri="{FF2B5EF4-FFF2-40B4-BE49-F238E27FC236}">
                  <a16:creationId xmlns:a16="http://schemas.microsoft.com/office/drawing/2014/main" id="{01CAC713-9FAE-B66E-4315-626BF2EA2023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各式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Android</a:t>
              </a:r>
              <a:r>
                <a:rPr dirty="0" err="1"/>
                <a:t>、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iOS</a:t>
              </a:r>
              <a:r>
                <a:rPr dirty="0">
                  <a:latin typeface="Arial"/>
                  <a:ea typeface="Arial"/>
                  <a:cs typeface="Arial"/>
                  <a:sym typeface="Arial"/>
                </a:rPr>
                <a:t> App</a:t>
              </a:r>
              <a:r>
                <a:rPr lang="zh-TW" altLang="en-US" dirty="0">
                  <a:latin typeface="Arial"/>
                  <a:ea typeface="Arial"/>
                  <a:cs typeface="Arial"/>
                  <a:sym typeface="Arial"/>
                </a:rPr>
                <a:t>系統</a:t>
              </a:r>
              <a:r>
                <a:rPr dirty="0" err="1"/>
                <a:t>設計</a:t>
              </a:r>
              <a:endParaRPr dirty="0"/>
            </a:p>
          </p:txBody>
        </p:sp>
        <p:pic>
          <p:nvPicPr>
            <p:cNvPr id="59" name="Google Shape;187;p18" descr="Google Shape;187;p18">
              <a:extLst>
                <a:ext uri="{FF2B5EF4-FFF2-40B4-BE49-F238E27FC236}">
                  <a16:creationId xmlns:a16="http://schemas.microsoft.com/office/drawing/2014/main" id="{BDC210D9-5431-4EA3-044B-BC24EA1C8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0" name="群組 54">
            <a:extLst>
              <a:ext uri="{FF2B5EF4-FFF2-40B4-BE49-F238E27FC236}">
                <a16:creationId xmlns:a16="http://schemas.microsoft.com/office/drawing/2014/main" id="{C34C568E-9E20-E970-7F63-018ADC6A50AB}"/>
              </a:ext>
            </a:extLst>
          </p:cNvPr>
          <p:cNvGrpSpPr/>
          <p:nvPr/>
        </p:nvGrpSpPr>
        <p:grpSpPr>
          <a:xfrm>
            <a:off x="6140244" y="3501202"/>
            <a:ext cx="5659194" cy="900005"/>
            <a:chOff x="0" y="-1"/>
            <a:chExt cx="5365638" cy="900004"/>
          </a:xfrm>
        </p:grpSpPr>
        <p:sp>
          <p:nvSpPr>
            <p:cNvPr id="61" name="Google Shape;173;p18">
              <a:extLst>
                <a:ext uri="{FF2B5EF4-FFF2-40B4-BE49-F238E27FC236}">
                  <a16:creationId xmlns:a16="http://schemas.microsoft.com/office/drawing/2014/main" id="{C96D1DCE-6D29-B5E6-D1E5-0C8784A5F133}"/>
                </a:ext>
              </a:extLst>
            </p:cNvPr>
            <p:cNvSpPr txBox="1"/>
            <p:nvPr/>
          </p:nvSpPr>
          <p:spPr>
            <a:xfrm>
              <a:off x="926234" y="68750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RWD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網站建置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62" name="Google Shape;176;p18">
              <a:extLst>
                <a:ext uri="{FF2B5EF4-FFF2-40B4-BE49-F238E27FC236}">
                  <a16:creationId xmlns:a16="http://schemas.microsoft.com/office/drawing/2014/main" id="{07DCF77E-7A45-BE95-6231-2564C8975527}"/>
                </a:ext>
              </a:extLst>
            </p:cNvPr>
            <p:cNvSpPr txBox="1"/>
            <p:nvPr/>
          </p:nvSpPr>
          <p:spPr>
            <a:xfrm>
              <a:off x="926233" y="465521"/>
              <a:ext cx="443940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同時兼容電腦、平板與手機螢幕畫面的網站</a:t>
              </a:r>
              <a:endParaRPr dirty="0"/>
            </a:p>
          </p:txBody>
        </p:sp>
        <p:pic>
          <p:nvPicPr>
            <p:cNvPr id="63" name="Google Shape;187;p18" descr="Google Shape;187;p18">
              <a:extLst>
                <a:ext uri="{FF2B5EF4-FFF2-40B4-BE49-F238E27FC236}">
                  <a16:creationId xmlns:a16="http://schemas.microsoft.com/office/drawing/2014/main" id="{CF4BD3E4-B6B9-CD41-4C42-0E75E4664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-1"/>
              <a:ext cx="893920" cy="9000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" name="群組 58">
            <a:extLst>
              <a:ext uri="{FF2B5EF4-FFF2-40B4-BE49-F238E27FC236}">
                <a16:creationId xmlns:a16="http://schemas.microsoft.com/office/drawing/2014/main" id="{27E8E62E-DC9C-CD55-00F5-6F35B578D59E}"/>
              </a:ext>
            </a:extLst>
          </p:cNvPr>
          <p:cNvGrpSpPr/>
          <p:nvPr/>
        </p:nvGrpSpPr>
        <p:grpSpPr>
          <a:xfrm>
            <a:off x="6140244" y="4880314"/>
            <a:ext cx="5239789" cy="896413"/>
            <a:chOff x="0" y="0"/>
            <a:chExt cx="5239788" cy="896412"/>
          </a:xfrm>
        </p:grpSpPr>
        <p:sp>
          <p:nvSpPr>
            <p:cNvPr id="65" name="Google Shape;173;p18">
              <a:extLst>
                <a:ext uri="{FF2B5EF4-FFF2-40B4-BE49-F238E27FC236}">
                  <a16:creationId xmlns:a16="http://schemas.microsoft.com/office/drawing/2014/main" id="{C17C24BD-E6D2-BAF6-7A04-C07C0C122BD9}"/>
                </a:ext>
              </a:extLst>
            </p:cNvPr>
            <p:cNvSpPr txBox="1"/>
            <p:nvPr/>
          </p:nvSpPr>
          <p:spPr>
            <a:xfrm>
              <a:off x="926234" y="65709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軟硬整合</a:t>
              </a:r>
              <a:endParaRPr sz="2200" dirty="0"/>
            </a:p>
          </p:txBody>
        </p:sp>
        <p:sp>
          <p:nvSpPr>
            <p:cNvPr id="66" name="Google Shape;176;p18">
              <a:extLst>
                <a:ext uri="{FF2B5EF4-FFF2-40B4-BE49-F238E27FC236}">
                  <a16:creationId xmlns:a16="http://schemas.microsoft.com/office/drawing/2014/main" id="{D5232B9D-D000-1676-B7D9-3D49FAD91197}"/>
                </a:ext>
              </a:extLst>
            </p:cNvPr>
            <p:cNvSpPr txBox="1"/>
            <p:nvPr/>
          </p:nvSpPr>
          <p:spPr>
            <a:xfrm>
              <a:off x="926233" y="462481"/>
              <a:ext cx="431355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開發整合硬體的軟體控制系統</a:t>
              </a:r>
              <a:endParaRPr dirty="0"/>
            </a:p>
          </p:txBody>
        </p:sp>
        <p:pic>
          <p:nvPicPr>
            <p:cNvPr id="67" name="Google Shape;187;p18">
              <a:extLst>
                <a:ext uri="{FF2B5EF4-FFF2-40B4-BE49-F238E27FC236}">
                  <a16:creationId xmlns:a16="http://schemas.microsoft.com/office/drawing/2014/main" id="{4513FA3E-FCB8-18CC-DD0C-1942F199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893920" cy="8939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2696637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19BB2F5-CBBA-7650-2BD3-1469E30AB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聯絡資訊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00E956-0A60-CD93-A298-6423DA91E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CD6D00A-1571-37A7-9252-5BEBC3D1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TW" dirty="0"/>
              <a:t>(02)2949-2829</a:t>
            </a:r>
          </a:p>
          <a:p>
            <a:r>
              <a:rPr lang="en-US" altLang="zh-TW" dirty="0"/>
              <a:t>service@kahap.com</a:t>
            </a:r>
          </a:p>
          <a:p>
            <a:r>
              <a:rPr lang="en-US" altLang="zh-TW" dirty="0"/>
              <a:t>https://www.kahap.com/</a:t>
            </a:r>
          </a:p>
        </p:txBody>
      </p:sp>
    </p:spTree>
    <p:extLst>
      <p:ext uri="{BB962C8B-B14F-4D97-AF65-F5344CB8AC3E}">
        <p14:creationId xmlns:p14="http://schemas.microsoft.com/office/powerpoint/2010/main" val="217608454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B54D8-F2B8-0265-F641-409839055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合作客戶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B9A64BD-9CA0-F970-7942-27D9D13FB888}"/>
              </a:ext>
            </a:extLst>
          </p:cNvPr>
          <p:cNvSpPr txBox="1"/>
          <p:nvPr/>
        </p:nvSpPr>
        <p:spPr>
          <a:xfrm>
            <a:off x="686203" y="1554836"/>
            <a:ext cx="1856598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保險</a:t>
            </a:r>
            <a:r>
              <a:rPr lang="en-US" altLang="zh-TW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金融業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C1F5446-1547-BD4B-0354-CB89502185B8}"/>
              </a:ext>
            </a:extLst>
          </p:cNvPr>
          <p:cNvSpPr txBox="1"/>
          <p:nvPr/>
        </p:nvSpPr>
        <p:spPr>
          <a:xfrm>
            <a:off x="5615306" y="1554836"/>
            <a:ext cx="1107996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科技業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FB5CFD1-4996-637E-72EF-CACD9D4EA289}"/>
              </a:ext>
            </a:extLst>
          </p:cNvPr>
          <p:cNvSpPr txBox="1"/>
          <p:nvPr/>
        </p:nvSpPr>
        <p:spPr>
          <a:xfrm>
            <a:off x="9870654" y="1554836"/>
            <a:ext cx="1107996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服務業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E3643B7-1AE2-DCB2-8A1F-BBD8B2280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392" y="3188038"/>
            <a:ext cx="1821904" cy="79708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8F9BC43-C0FE-85AF-3EEE-04F4D7562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40" y="2074474"/>
            <a:ext cx="2157283" cy="8031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426DC96-D41F-47EC-183A-C3150E461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43" y="3559401"/>
            <a:ext cx="1965319" cy="60449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0C74BEE-74DD-57FF-FF14-85316EFCCB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52" t="30053" r="10823" b="34632"/>
          <a:stretch/>
        </p:blipFill>
        <p:spPr>
          <a:xfrm>
            <a:off x="4090565" y="2292201"/>
            <a:ext cx="1616178" cy="48103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87AA522-F3C0-0F4E-6787-43F18BF7E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0608" y="2143982"/>
            <a:ext cx="2164659" cy="109852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41EDAC1-FD16-1C1E-CC74-897269818A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830" t="21570" r="17727" b="22242"/>
          <a:stretch/>
        </p:blipFill>
        <p:spPr>
          <a:xfrm>
            <a:off x="538397" y="4302264"/>
            <a:ext cx="1922743" cy="55203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A8F6ECD-97A2-C8B4-F555-88FB4FF4F0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6669" y="2202132"/>
            <a:ext cx="1607518" cy="904229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5F4D3ADA-EBA0-76E2-B70E-E4E3F4D995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49652" y="5662768"/>
            <a:ext cx="2160429" cy="441378"/>
          </a:xfrm>
          <a:prstGeom prst="rect">
            <a:avLst/>
          </a:prstGeom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0CA0B9A0-6A22-CE8F-F69A-8E5E189B3602}"/>
              </a:ext>
            </a:extLst>
          </p:cNvPr>
          <p:cNvCxnSpPr/>
          <p:nvPr/>
        </p:nvCxnSpPr>
        <p:spPr>
          <a:xfrm>
            <a:off x="3303632" y="1484358"/>
            <a:ext cx="0" cy="4928232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C0FEE452-FD6D-DC94-3E31-39FABF9839F1}"/>
              </a:ext>
            </a:extLst>
          </p:cNvPr>
          <p:cNvCxnSpPr/>
          <p:nvPr/>
        </p:nvCxnSpPr>
        <p:spPr>
          <a:xfrm>
            <a:off x="9002420" y="1484358"/>
            <a:ext cx="0" cy="4928232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圖片 16">
            <a:extLst>
              <a:ext uri="{FF2B5EF4-FFF2-40B4-BE49-F238E27FC236}">
                <a16:creationId xmlns:a16="http://schemas.microsoft.com/office/drawing/2014/main" id="{9F1B7CDC-2E19-39AC-DAE3-2078C571F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9710" y="3898876"/>
            <a:ext cx="1819019" cy="120931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8DE3052-32F8-6028-0110-6BFD120315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4124" y="3446065"/>
            <a:ext cx="2143032" cy="43192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C89AF570-1BB4-5BC8-E960-431EC1FE20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70166" y="5056546"/>
            <a:ext cx="1511373" cy="151137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1499B01-236E-A6DD-35A6-95115171E4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0288" y="5374966"/>
            <a:ext cx="2143033" cy="78545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C568ECE9-109F-B11C-8C6D-0BCA1A3CEB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49710" y="3142042"/>
            <a:ext cx="1831560" cy="740764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3953AF17-CD43-D28D-0148-B46D4FD0EE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60559" y="4220505"/>
            <a:ext cx="2476190" cy="104761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2902B91-9220-2AB6-BE98-6CE2FEC548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5327" y="4965090"/>
            <a:ext cx="1984242" cy="702988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A84A90F6-D35A-0689-E2A2-A8377A67B9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28783" y="5778867"/>
            <a:ext cx="2317818" cy="51172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2FB4BD8-3498-4E4C-4C1B-0F39D4FFF33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7314" y="2961067"/>
            <a:ext cx="2152650" cy="36195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31B6D669-C2C3-BB97-8413-63AF7F91E73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5848" y="4131243"/>
            <a:ext cx="1443455" cy="11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9421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8A9DFE-15D4-D4FC-9E64-BA73DFD66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合作客戶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52D844D-5996-C744-3F47-2456B911E3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506"/>
          <a:stretch/>
        </p:blipFill>
        <p:spPr>
          <a:xfrm>
            <a:off x="3145918" y="5765223"/>
            <a:ext cx="1982397" cy="55036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9B62186-A207-2AC3-0847-95315F045A22}"/>
              </a:ext>
            </a:extLst>
          </p:cNvPr>
          <p:cNvSpPr txBox="1"/>
          <p:nvPr/>
        </p:nvSpPr>
        <p:spPr>
          <a:xfrm>
            <a:off x="509667" y="5172342"/>
            <a:ext cx="2143536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社團</a:t>
            </a:r>
            <a:r>
              <a:rPr lang="en-US" altLang="zh-TW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財團法人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4B5E433-4181-9C4B-94AB-1B78666D354A}"/>
              </a:ext>
            </a:extLst>
          </p:cNvPr>
          <p:cNvSpPr txBox="1"/>
          <p:nvPr/>
        </p:nvSpPr>
        <p:spPr>
          <a:xfrm>
            <a:off x="509667" y="3486827"/>
            <a:ext cx="2143536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教育</a:t>
            </a:r>
            <a:r>
              <a:rPr lang="en-US" altLang="zh-TW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學術機構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1B9910C-DE48-F196-A320-3E631EE3B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799" y="4209413"/>
            <a:ext cx="2258195" cy="46484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69A8DD3-AF29-0086-EC2E-09F3DB5FE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48" y="4120101"/>
            <a:ext cx="1734882" cy="64347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D343DEC-139A-627F-71BB-0F3A92D4BFF6}"/>
              </a:ext>
            </a:extLst>
          </p:cNvPr>
          <p:cNvCxnSpPr/>
          <p:nvPr/>
        </p:nvCxnSpPr>
        <p:spPr>
          <a:xfrm>
            <a:off x="5842107" y="1506504"/>
            <a:ext cx="0" cy="4928232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D90678-CBE9-5BB2-6337-FD955EC33EFA}"/>
              </a:ext>
            </a:extLst>
          </p:cNvPr>
          <p:cNvCxnSpPr>
            <a:cxnSpLocks/>
          </p:cNvCxnSpPr>
          <p:nvPr/>
        </p:nvCxnSpPr>
        <p:spPr>
          <a:xfrm rot="5400000">
            <a:off x="8886000" y="1503641"/>
            <a:ext cx="0" cy="5580000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5F37552-6DCA-9645-9092-4370A5B5E837}"/>
              </a:ext>
            </a:extLst>
          </p:cNvPr>
          <p:cNvSpPr txBox="1"/>
          <p:nvPr/>
        </p:nvSpPr>
        <p:spPr>
          <a:xfrm>
            <a:off x="6096000" y="1534337"/>
            <a:ext cx="1415772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政府單位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3EFE29E-A40F-A1A2-7494-445A58ACE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221" y="2177218"/>
            <a:ext cx="1232104" cy="123210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ADD2913-D6D5-970D-4D18-2E681F0B55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587" r="1416" b="31406"/>
          <a:stretch/>
        </p:blipFill>
        <p:spPr>
          <a:xfrm>
            <a:off x="7894194" y="2320389"/>
            <a:ext cx="2150194" cy="87258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26CC6D6A-27B6-8CD9-047A-2F3FCBB5E1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0330" y="3508956"/>
            <a:ext cx="2586910" cy="46166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FECAD6E-B6A4-1102-0211-73FDE5E583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471" y="5855914"/>
            <a:ext cx="2526994" cy="395217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96CE76A-9F42-2E6A-3D70-04C560E88CB9}"/>
              </a:ext>
            </a:extLst>
          </p:cNvPr>
          <p:cNvCxnSpPr>
            <a:cxnSpLocks/>
          </p:cNvCxnSpPr>
          <p:nvPr/>
        </p:nvCxnSpPr>
        <p:spPr>
          <a:xfrm rot="5400000">
            <a:off x="2973783" y="811980"/>
            <a:ext cx="0" cy="4928232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955116D-D530-8CA9-85C3-C2AC32CCFB33}"/>
              </a:ext>
            </a:extLst>
          </p:cNvPr>
          <p:cNvSpPr txBox="1"/>
          <p:nvPr/>
        </p:nvSpPr>
        <p:spPr>
          <a:xfrm>
            <a:off x="509667" y="1534337"/>
            <a:ext cx="1415772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健康醫療</a:t>
            </a:r>
          </a:p>
        </p:txBody>
      </p:sp>
      <p:pic>
        <p:nvPicPr>
          <p:cNvPr id="18" name="Picture 4" descr="SpectroChip">
            <a:extLst>
              <a:ext uri="{FF2B5EF4-FFF2-40B4-BE49-F238E27FC236}">
                <a16:creationId xmlns:a16="http://schemas.microsoft.com/office/drawing/2014/main" id="{92FD000B-228E-6A5D-F62A-E4F848960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3" y="2221555"/>
            <a:ext cx="2007870" cy="9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22C0C0A-F1BF-7087-9810-23E0FAFEB0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3783" y="2393051"/>
            <a:ext cx="2326669" cy="603469"/>
          </a:xfrm>
          <a:prstGeom prst="rect">
            <a:avLst/>
          </a:prstGeom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1C9F6A39-80EF-2EEE-757A-E4F19296166D}"/>
              </a:ext>
            </a:extLst>
          </p:cNvPr>
          <p:cNvCxnSpPr>
            <a:cxnSpLocks/>
          </p:cNvCxnSpPr>
          <p:nvPr/>
        </p:nvCxnSpPr>
        <p:spPr>
          <a:xfrm rot="5400000">
            <a:off x="2973783" y="2480135"/>
            <a:ext cx="0" cy="4928232"/>
          </a:xfrm>
          <a:prstGeom prst="line">
            <a:avLst/>
          </a:prstGeom>
          <a:ln w="28575">
            <a:solidFill>
              <a:srgbClr val="253F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9CFB3BA-7582-FEF4-4D02-A7D171B8D6E9}"/>
              </a:ext>
            </a:extLst>
          </p:cNvPr>
          <p:cNvSpPr txBox="1"/>
          <p:nvPr/>
        </p:nvSpPr>
        <p:spPr>
          <a:xfrm>
            <a:off x="6096000" y="4499700"/>
            <a:ext cx="800219" cy="461665"/>
          </a:xfrm>
          <a:prstGeom prst="rect">
            <a:avLst/>
          </a:prstGeom>
          <a:solidFill>
            <a:srgbClr val="253F58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其它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18AC8567-50BB-5BDA-296D-2B2B2CD5C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8602" y="4961365"/>
            <a:ext cx="1837927" cy="1427457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E9BBDB69-D39D-8C4A-4A34-10144B330E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2375" y="5233437"/>
            <a:ext cx="1619987" cy="1082151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D9C650AA-83BA-F714-18CC-6892E933D8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4584" y="5297290"/>
            <a:ext cx="2291316" cy="67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33099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AAAE11E-5DE2-1BCB-653B-9C54DB9E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精選專案</a:t>
            </a: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308B51CC-B1CA-EB7A-8E69-5D505AAB1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5B5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516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7E2A54-4DB3-63DD-9344-44F400B88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2748" y="1496963"/>
            <a:ext cx="5134196" cy="4680000"/>
          </a:xfrm>
        </p:spPr>
        <p:txBody>
          <a:bodyPr/>
          <a:lstStyle/>
          <a:p>
            <a:pPr algn="just"/>
            <a:r>
              <a:rPr lang="zh-TW" altLang="en-US" dirty="0"/>
              <a:t>與華碩新加坡的分公司合作，協助其設計各季度的產品與相關活動視覺。</a:t>
            </a:r>
            <a:endParaRPr lang="en-US" altLang="zh-TW" dirty="0"/>
          </a:p>
          <a:p>
            <a:pPr algn="just"/>
            <a:r>
              <a:rPr lang="zh-TW" altLang="en-US" dirty="0"/>
              <a:t>包含靜態圖像文宣與微動畫廣告等。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FB91739A-1F46-C214-9AEA-7F063EF3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Animation Design For Asus</a:t>
            </a:r>
            <a:br>
              <a:rPr lang="en-US" altLang="zh-TW" dirty="0"/>
            </a:br>
            <a:r>
              <a:rPr lang="zh-TW" altLang="en-US" dirty="0"/>
              <a:t>華碩國際廣告、動畫、平面視覺設計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20EFF98-EC8D-A8E8-8342-7DE3FA9A2F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184" y="1529769"/>
            <a:ext cx="6406439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951091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D939F58-28B0-59BE-BA1B-7359550F4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533832"/>
            <a:ext cx="5597012" cy="4643131"/>
          </a:xfrm>
        </p:spPr>
        <p:txBody>
          <a:bodyPr/>
          <a:lstStyle/>
          <a:p>
            <a:pPr algn="just"/>
            <a:r>
              <a:rPr lang="zh-TW" altLang="en-US" dirty="0"/>
              <a:t>與連鎖燒肉品牌乾杯集團合作，建置他們與樂事洋芋片合作推出的聯名商品活動網站。</a:t>
            </a:r>
            <a:endParaRPr lang="en-US" altLang="zh-TW" dirty="0"/>
          </a:p>
          <a:p>
            <a:pPr algn="just"/>
            <a:r>
              <a:rPr lang="zh-TW" altLang="en-US" dirty="0"/>
              <a:t>包含</a:t>
            </a:r>
            <a:r>
              <a:rPr lang="en-US" altLang="zh-TW" dirty="0"/>
              <a:t>UI/UX</a:t>
            </a:r>
            <a:r>
              <a:rPr lang="zh-TW" altLang="en-US" dirty="0"/>
              <a:t>介面設計與全端程式開發等。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C1055EE-D94E-2744-C607-01E2BC3E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9772211" cy="1118214"/>
          </a:xfrm>
        </p:spPr>
        <p:txBody>
          <a:bodyPr anchor="ctr"/>
          <a:lstStyle/>
          <a:p>
            <a:r>
              <a:rPr lang="en-US" altLang="zh-TW" dirty="0"/>
              <a:t>Landing Page For </a:t>
            </a:r>
            <a:r>
              <a:rPr lang="en-US" altLang="zh-TW" dirty="0" err="1"/>
              <a:t>Kanpai</a:t>
            </a:r>
            <a:r>
              <a:rPr lang="en-US" altLang="zh-TW" dirty="0"/>
              <a:t> And</a:t>
            </a:r>
            <a:r>
              <a:rPr lang="zh-TW" altLang="en-US" dirty="0"/>
              <a:t> </a:t>
            </a:r>
            <a:r>
              <a:rPr lang="en-US" altLang="zh-TW" dirty="0"/>
              <a:t>Lay’s Crossover Event </a:t>
            </a:r>
            <a:br>
              <a:rPr lang="en-US" altLang="zh-TW" dirty="0"/>
            </a:br>
            <a:r>
              <a:rPr lang="zh-TW" altLang="en-US" dirty="0"/>
              <a:t>乾杯</a:t>
            </a:r>
            <a:r>
              <a:rPr lang="en-US" altLang="zh-TW" dirty="0"/>
              <a:t>x</a:t>
            </a:r>
            <a:r>
              <a:rPr lang="zh-TW" altLang="en-US" dirty="0"/>
              <a:t>樂事－聯名活動行銷網站建置</a:t>
            </a:r>
          </a:p>
        </p:txBody>
      </p:sp>
      <p:pic>
        <p:nvPicPr>
          <p:cNvPr id="5" name="Google Shape;332;p27">
            <a:extLst>
              <a:ext uri="{FF2B5EF4-FFF2-40B4-BE49-F238E27FC236}">
                <a16:creationId xmlns:a16="http://schemas.microsoft.com/office/drawing/2014/main" id="{25C93795-AE23-1810-5B13-FD5F4AA56DF7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5944" y="1091381"/>
            <a:ext cx="6013269" cy="53831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29731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2">
            <a:extLst>
              <a:ext uri="{FF2B5EF4-FFF2-40B4-BE49-F238E27FC236}">
                <a16:creationId xmlns:a16="http://schemas.microsoft.com/office/drawing/2014/main" id="{C6DE9992-57A5-C742-3F2F-3F2DD40AD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7916" y="1514035"/>
            <a:ext cx="4315789" cy="4192400"/>
          </a:xfrm>
        </p:spPr>
        <p:txBody>
          <a:bodyPr/>
          <a:lstStyle/>
          <a:p>
            <a:pPr algn="just"/>
            <a:r>
              <a:rPr lang="zh-TW" altLang="en-US" dirty="0"/>
              <a:t>與統一超商合作，開發無人商店的自助結帳系統，藉由此系統，可以達到顧客自助結帳的效益，無須排隊等待店員結帳。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595ADF0C-D8A4-1D8C-8609-AEE2C237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7-Eleven X-Store Development</a:t>
            </a:r>
            <a:br>
              <a:rPr lang="en-US" altLang="zh-TW" dirty="0"/>
            </a:br>
            <a:r>
              <a:rPr lang="zh-TW" altLang="en-US" dirty="0"/>
              <a:t>統一超商</a:t>
            </a:r>
            <a:r>
              <a:rPr lang="en-US" altLang="zh-TW" dirty="0"/>
              <a:t>X-Store</a:t>
            </a:r>
            <a:r>
              <a:rPr lang="zh-TW" altLang="en-US" dirty="0"/>
              <a:t>系統建置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37C68B-CC5E-8657-76F4-338FC50E9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93" t="16919" r="23091" b="356"/>
          <a:stretch/>
        </p:blipFill>
        <p:spPr>
          <a:xfrm>
            <a:off x="173680" y="1514035"/>
            <a:ext cx="7125478" cy="4680288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152711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068CF5-3425-1965-450B-6DFCC562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07958"/>
            <a:ext cx="5834745" cy="4669006"/>
          </a:xfrm>
        </p:spPr>
        <p:txBody>
          <a:bodyPr/>
          <a:lstStyle/>
          <a:p>
            <a:pPr algn="just"/>
            <a:r>
              <a:rPr lang="zh-TW" altLang="en-US" dirty="0"/>
              <a:t>與光譜儀器廠神光晶片合作，建置新冠病毒定量檢測系統，該系統於疫情間已做為醫院研究病毒使用，並曾參與臺北市萬華區的大規模血清抗體研究。</a:t>
            </a:r>
            <a:endParaRPr lang="en-US" altLang="zh-TW" dirty="0"/>
          </a:p>
          <a:p>
            <a:r>
              <a:rPr lang="zh-TW" altLang="en-US" dirty="0"/>
              <a:t>開發的系統平台包含</a:t>
            </a:r>
            <a:r>
              <a:rPr lang="en-US" altLang="zh-TW" dirty="0"/>
              <a:t>Windows PC</a:t>
            </a:r>
            <a:r>
              <a:rPr lang="zh-TW" altLang="en-US" dirty="0"/>
              <a:t>、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4A15750-E012-B770-89EB-B2E1C239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769320" cy="1118214"/>
          </a:xfrm>
        </p:spPr>
        <p:txBody>
          <a:bodyPr anchor="ctr"/>
          <a:lstStyle/>
          <a:p>
            <a:r>
              <a:rPr lang="en-US" altLang="zh-TW" dirty="0" err="1"/>
              <a:t>Spectrochip</a:t>
            </a:r>
            <a:r>
              <a:rPr lang="en-US" altLang="zh-TW" dirty="0"/>
              <a:t> COVID-19 Test Strip Scanning App</a:t>
            </a:r>
            <a:br>
              <a:rPr lang="en-US" altLang="zh-TW" dirty="0"/>
            </a:br>
            <a:r>
              <a:rPr lang="zh-TW" altLang="zh-TW" dirty="0"/>
              <a:t>新冠病毒光譜檢測儀A</a:t>
            </a:r>
            <a:r>
              <a:rPr lang="en-US" altLang="zh-TW" dirty="0"/>
              <a:t>pp</a:t>
            </a:r>
            <a:r>
              <a:rPr lang="zh-TW" altLang="zh-TW" dirty="0"/>
              <a:t>開發</a:t>
            </a:r>
            <a:endParaRPr lang="zh-TW" altLang="en-US" dirty="0"/>
          </a:p>
        </p:txBody>
      </p:sp>
      <p:pic>
        <p:nvPicPr>
          <p:cNvPr id="7" name="Google Shape;638;p61">
            <a:extLst>
              <a:ext uri="{FF2B5EF4-FFF2-40B4-BE49-F238E27FC236}">
                <a16:creationId xmlns:a16="http://schemas.microsoft.com/office/drawing/2014/main" id="{C47BDB79-CC96-FADA-D841-9084FE7D6C90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552"/>
          <a:stretch/>
        </p:blipFill>
        <p:spPr>
          <a:xfrm>
            <a:off x="320842" y="1507957"/>
            <a:ext cx="5542343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26070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850</Words>
  <Application>Microsoft Office PowerPoint</Application>
  <PresentationFormat>寬螢幕</PresentationFormat>
  <Paragraphs>66</Paragraphs>
  <Slides>20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4" baseType="lpstr">
      <vt:lpstr>微軟正黑體</vt:lpstr>
      <vt:lpstr>Aptos</vt:lpstr>
      <vt:lpstr>Arial</vt:lpstr>
      <vt:lpstr>Office 佈景主題</vt:lpstr>
      <vt:lpstr>巧禾數位設計</vt:lpstr>
      <vt:lpstr>服務項目</vt:lpstr>
      <vt:lpstr>合作客戶</vt:lpstr>
      <vt:lpstr>合作客戶</vt:lpstr>
      <vt:lpstr>精選專案</vt:lpstr>
      <vt:lpstr>Animation Design For Asus 華碩國際廣告、動畫、平面視覺設計</vt:lpstr>
      <vt:lpstr>Landing Page For Kanpai And Lay’s Crossover Event  乾杯x樂事－聯名活動行銷網站建置</vt:lpstr>
      <vt:lpstr>7-Eleven X-Store Development 統一超商X-Store系統建置</vt:lpstr>
      <vt:lpstr>Spectrochip COVID-19 Test Strip Scanning App 新冠病毒光譜檢測儀App開發</vt:lpstr>
      <vt:lpstr>Solar Energy Storage Control System Design 太陽能儲能控制系統</vt:lpstr>
      <vt:lpstr>Autonomous Fire Extinguish Robot Software Design 自動滅火機器人控制軟體設計</vt:lpstr>
      <vt:lpstr>Yuanta Funds's ETF-AI Website Development 元大投信ETF-AI智能投資平台開發</vt:lpstr>
      <vt:lpstr>Advantech's Order System Development 研華科技顧客訂單管理系統網站開發</vt:lpstr>
      <vt:lpstr>College Entrance Examination Center Website Design 大學選才與高中育才輔助平台設計</vt:lpstr>
      <vt:lpstr>Student Suggestion Box System Development  校務行政學生討論平台開發</vt:lpstr>
      <vt:lpstr>Sanden Product PSI App Development 電瓶進銷存系統App開發</vt:lpstr>
      <vt:lpstr>Polida Insurance Estimator Platform Design 保立答保險試算平台設計</vt:lpstr>
      <vt:lpstr>Industrial Cyber Threat Detector  工控資安威脅偵測平台</vt:lpstr>
      <vt:lpstr>Project Management System Development 專案管理系統開發</vt:lpstr>
      <vt:lpstr>聯絡資訊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193</cp:revision>
  <dcterms:created xsi:type="dcterms:W3CDTF">2022-03-27T15:54:01Z</dcterms:created>
  <dcterms:modified xsi:type="dcterms:W3CDTF">2024-03-30T17:20:43Z</dcterms:modified>
</cp:coreProperties>
</file>