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2" r:id="rId2"/>
    <p:sldId id="265" r:id="rId3"/>
    <p:sldId id="273" r:id="rId4"/>
    <p:sldId id="269" r:id="rId5"/>
    <p:sldId id="284" r:id="rId6"/>
    <p:sldId id="275" r:id="rId7"/>
    <p:sldId id="280" r:id="rId8"/>
    <p:sldId id="288" r:id="rId9"/>
    <p:sldId id="281" r:id="rId10"/>
    <p:sldId id="282" r:id="rId11"/>
    <p:sldId id="285" r:id="rId12"/>
    <p:sldId id="287" r:id="rId13"/>
    <p:sldId id="267" r:id="rId14"/>
    <p:sldId id="274" r:id="rId15"/>
    <p:sldId id="276" r:id="rId16"/>
    <p:sldId id="270" r:id="rId17"/>
    <p:sldId id="283" r:id="rId18"/>
    <p:sldId id="278" r:id="rId19"/>
    <p:sldId id="286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54D"/>
    <a:srgbClr val="253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3474" autoAdjust="0"/>
  </p:normalViewPr>
  <p:slideViewPr>
    <p:cSldViewPr snapToGrid="0">
      <p:cViewPr varScale="1">
        <p:scale>
          <a:sx n="57" d="100"/>
          <a:sy n="57" d="100"/>
        </p:scale>
        <p:origin x="117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CAEF1-0A2D-426C-B8FD-F5FDA65475B8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4C577-451F-4974-B6A3-4ACC50FF0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62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4C577-451F-4974-B6A3-4ACC50FF028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7188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4C577-451F-4974-B6A3-4ACC50FF028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43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DBE7BA9E-4A27-4BE5-9FD4-918792B886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84823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1C2E48-A0ED-4218-97A1-0C6FF94F5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617" y="1984831"/>
            <a:ext cx="9144000" cy="1655762"/>
          </a:xfrm>
        </p:spPr>
        <p:txBody>
          <a:bodyPr anchor="ctr"/>
          <a:lstStyle>
            <a:lvl1pPr algn="ctr">
              <a:defRPr sz="60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30431A1-E48E-4596-8E2B-10A4ECF83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6617" y="3640593"/>
            <a:ext cx="9144000" cy="709339"/>
          </a:xfrm>
        </p:spPr>
        <p:txBody>
          <a:bodyPr anchor="t"/>
          <a:lstStyle>
            <a:lvl1pPr marL="0" indent="0" algn="ctr">
              <a:buNone/>
              <a:defRPr sz="2400" b="1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EA1770-B796-4FF9-AC26-464BF095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D25204-49A9-4667-943F-08663614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2DFC95-A672-4DCC-AFD1-6BD04E9D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FC91E66-B72F-41B5-AF95-51D31AEF70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115" y="0"/>
            <a:ext cx="78388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8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B59A16-9D9A-4A33-9645-CEDA4A9736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26938"/>
            <a:ext cx="2743200" cy="44940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130" y="1709738"/>
            <a:ext cx="844531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2130" y="4589463"/>
            <a:ext cx="844531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53F5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590562-DEF0-456F-9D4D-F08177F0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CDB04A-F986-4591-8C3C-76A93D34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871459-1AC1-474D-B2B2-A3019E9AF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7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7A6CE55-9738-4B4F-862D-92B0859E98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5B54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897764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E1D6257-4462-486B-A6DB-A776EEA13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9"/>
            <a:ext cx="5540918" cy="1719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3466055"/>
            <a:ext cx="5540918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5B54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文字版面配置區 3">
            <a:extLst>
              <a:ext uri="{FF2B5EF4-FFF2-40B4-BE49-F238E27FC236}">
                <a16:creationId xmlns:a16="http://schemas.microsoft.com/office/drawing/2014/main" id="{541C5EEB-3DB1-415B-AAC2-E0D31BF1B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84474" y="2181498"/>
            <a:ext cx="2675709" cy="1554479"/>
          </a:xfrm>
        </p:spPr>
        <p:txBody>
          <a:bodyPr/>
          <a:lstStyle>
            <a:lvl1pPr marL="0" indent="0">
              <a:spcBef>
                <a:spcPts val="2800"/>
              </a:spcBef>
              <a:spcAft>
                <a:spcPts val="0"/>
              </a:spcAft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70655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825625"/>
            <a:ext cx="5860869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34745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1075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825625"/>
            <a:ext cx="5860869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34745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2EBB68-45FC-4F03-9CA5-D410592315D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1E02B8-288A-4A18-BF73-AD9FA562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1E2EF1-CFF1-427E-BA7F-1A95A48A66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05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41EAF158-E6C8-4510-AF34-72180517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27680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E7736B3-1FCA-4EE9-A7CF-9C6A3F6F6B4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DF031B02-B064-43D5-B035-1E3EB8175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163BBAC-2715-40B8-8CD8-4DF1D699DE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74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E8F6A1E-B44A-4CDB-BB5D-4D6F5262578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8DF0062-14FE-4FCF-B2F8-5ADAC794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085BEB9-23FF-4EC6-81DD-EC6C5DF289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63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12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5EE552C0-8982-48CE-A4C0-DDB5B686FF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957"/>
            <a:ext cx="12192000" cy="53721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638753"/>
            <a:ext cx="7628022" cy="204291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0459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2208CB9-6EF5-47BE-92FD-65C6D75AE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55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9409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96927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rgbClr val="253F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386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1B89C9BB-DD23-4595-A248-04BC2C7D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24299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F81F97-3E6F-4287-89E7-4E6CA2689FA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BEB20D7E-F229-4CAC-B20A-DF659187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3A38365-0EB8-4C00-A29B-0D073B67A4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37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AA8AA4B4-3B77-412B-BF8D-C1762E5F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9090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2530F12-68C1-47FD-B64E-FB2076DC4F3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FCC7FB1E-6C86-4544-998A-7FA32488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366865B-D814-4220-ACDC-5C591E74A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019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7A888B-64BE-4203-8CA4-0A3B3D2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7284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C45355E-8DE3-4162-A62B-8DD113E8EF0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8F4FABE5-47EF-446E-B298-222B8118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7D9F35F-9F3D-4EFC-846E-7363AA8F5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2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00D8CC76-3D0B-4559-8DBA-EC043B440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432"/>
            <a:ext cx="12192000" cy="536257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638752"/>
            <a:ext cx="7628022" cy="455733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1802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8179232-0B4D-493D-910A-37EE8AD28D49}"/>
              </a:ext>
            </a:extLst>
          </p:cNvPr>
          <p:cNvSpPr txBox="1">
            <a:spLocks/>
          </p:cNvSpPr>
          <p:nvPr userDrawn="1"/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04700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72E5DDA-3C76-4087-8164-603390C58E3F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C34BB6F6-FADE-4E3E-A4E0-0C71022B5A29}"/>
              </a:ext>
            </a:extLst>
          </p:cNvPr>
          <p:cNvSpPr txBox="1">
            <a:spLocks/>
          </p:cNvSpPr>
          <p:nvPr userDrawn="1"/>
        </p:nvSpPr>
        <p:spPr>
          <a:xfrm>
            <a:off x="772886" y="123462"/>
            <a:ext cx="7367452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253F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08F1550-3C37-4302-B23E-BF4A995E6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57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192BBF6-FE0A-4E2E-8595-7E956CBA1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6" t="7181"/>
          <a:stretch/>
        </p:blipFill>
        <p:spPr>
          <a:xfrm>
            <a:off x="10371222" y="1337481"/>
            <a:ext cx="1820778" cy="497752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1638752"/>
            <a:ext cx="10212291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sz="2800"/>
            </a:lvl1pPr>
            <a:lvl2pPr>
              <a:defRPr/>
            </a:lvl2pPr>
            <a:lvl3pPr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38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199" y="1638752"/>
            <a:ext cx="9263745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lang="zh-TW" altLang="en-US" dirty="0" smtClean="0"/>
            </a:lvl1pPr>
            <a:lvl2pPr>
              <a:defRPr lang="zh-TW" altLang="en-US" dirty="0" smtClean="0"/>
            </a:lvl2pPr>
            <a:lvl3pPr>
              <a:defRPr lang="zh-TW" altLang="en-US" dirty="0" smtClean="0"/>
            </a:lvl3pPr>
            <a:lvl4pPr marL="1657350" indent="-285750">
              <a:buFont typeface="Arial" panose="020B0604020202020204" pitchFamily="34" charset="0"/>
              <a:buChar char="•"/>
              <a:defRPr lang="zh-TW" altLang="en-US" dirty="0" smtClean="0"/>
            </a:lvl4pPr>
            <a:lvl5pPr>
              <a:defRPr lang="zh-TW" altLang="en-US" dirty="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884CA26-B89B-4179-9C45-D7BA6AE6B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9" r="77500"/>
          <a:stretch/>
        </p:blipFill>
        <p:spPr>
          <a:xfrm>
            <a:off x="0" y="2729552"/>
            <a:ext cx="2743200" cy="358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0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17B7F4A3-A81D-4C70-A663-8B1B3B3F2F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26938"/>
            <a:ext cx="2743200" cy="44940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199" y="1638752"/>
            <a:ext cx="9263745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lang="zh-TW" altLang="en-US" dirty="0" smtClean="0"/>
            </a:lvl1pPr>
            <a:lvl2pPr>
              <a:defRPr lang="zh-TW" altLang="en-US" dirty="0" smtClean="0"/>
            </a:lvl2pPr>
            <a:lvl3pPr>
              <a:defRPr lang="zh-TW" altLang="en-US" dirty="0" smtClean="0"/>
            </a:lvl3pPr>
            <a:lvl4pPr marL="1657350" indent="-285750">
              <a:buFont typeface="Arial" panose="020B0604020202020204" pitchFamily="34" charset="0"/>
              <a:buChar char="•"/>
              <a:defRPr lang="zh-TW" altLang="en-US" dirty="0" smtClean="0"/>
            </a:lvl4pPr>
            <a:lvl5pPr>
              <a:defRPr lang="zh-TW" altLang="en-US" dirty="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987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602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FF8F9B39-B558-4FF4-9A8A-8A7028870F19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FF67D6E-748E-477E-A34E-688413EF92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77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53F5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8577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3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9F43E5C0-14E7-4FCC-8318-964FA8260BB3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10779040" y="-5258"/>
            <a:ext cx="877897" cy="153717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42005BB-34D7-45B5-AB45-3190FB2EC99D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0" y="6323693"/>
            <a:ext cx="12192000" cy="60569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BD78601-0EEA-4544-AE35-E8FE5139EA97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0" y="-1"/>
            <a:ext cx="6588963" cy="1515291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767887F-161E-4C51-8D92-2F25A37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23328D-D8B8-4489-92A1-D5BCCC496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1" y="1638753"/>
            <a:ext cx="11848014" cy="4538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3FD8FB-9CB7-4CA8-AA90-1A66335F2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8931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2025/7/17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99FF25-8F7C-4FD6-9678-97926A336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5538" y="644779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ECCF96A-C3FF-4829-B788-74A3AA654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3745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669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76" r:id="rId3"/>
    <p:sldLayoutId id="2147483677" r:id="rId4"/>
    <p:sldLayoutId id="2147483678" r:id="rId5"/>
    <p:sldLayoutId id="2147483680" r:id="rId6"/>
    <p:sldLayoutId id="2147483650" r:id="rId7"/>
    <p:sldLayoutId id="2147483660" r:id="rId8"/>
    <p:sldLayoutId id="2147483670" r:id="rId9"/>
    <p:sldLayoutId id="2147483651" r:id="rId10"/>
    <p:sldLayoutId id="2147483669" r:id="rId11"/>
    <p:sldLayoutId id="2147483671" r:id="rId12"/>
    <p:sldLayoutId id="2147483652" r:id="rId13"/>
    <p:sldLayoutId id="2147483661" r:id="rId14"/>
    <p:sldLayoutId id="2147483653" r:id="rId15"/>
    <p:sldLayoutId id="2147483662" r:id="rId16"/>
    <p:sldLayoutId id="2147483654" r:id="rId17"/>
    <p:sldLayoutId id="2147483663" r:id="rId18"/>
    <p:sldLayoutId id="2147483655" r:id="rId19"/>
    <p:sldLayoutId id="2147483664" r:id="rId20"/>
    <p:sldLayoutId id="2147483672" r:id="rId21"/>
    <p:sldLayoutId id="2147483673" r:id="rId22"/>
    <p:sldLayoutId id="2147483674" r:id="rId23"/>
    <p:sldLayoutId id="2147483656" r:id="rId24"/>
    <p:sldLayoutId id="2147483665" r:id="rId25"/>
    <p:sldLayoutId id="2147483657" r:id="rId26"/>
    <p:sldLayoutId id="2147483666" r:id="rId27"/>
    <p:sldLayoutId id="2147483658" r:id="rId28"/>
    <p:sldLayoutId id="2147483667" r:id="rId29"/>
    <p:sldLayoutId id="2147483659" r:id="rId30"/>
    <p:sldLayoutId id="2147483668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rgbClr val="F5B54D"/>
          </a:solidFill>
          <a:latin typeface="Arial" panose="020B0604020202020204" pitchFamily="34" charset="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AE89C5C-4A28-E4E2-2D71-E3862DD3DA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巧禾數位設計</a:t>
            </a: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CB046AA9-0704-E2F4-D66B-0F650F0777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https://www.kahap.com/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3288807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86AAC78-A1F1-AEBE-28C4-F8CD0175DE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620253"/>
            <a:ext cx="4172437" cy="4556710"/>
          </a:xfrm>
        </p:spPr>
        <p:txBody>
          <a:bodyPr/>
          <a:lstStyle/>
          <a:p>
            <a:pPr algn="just"/>
            <a:r>
              <a:rPr lang="zh-TW" altLang="en-US" dirty="0"/>
              <a:t>與國立臺灣科技大學合作，建置提供給學生發表意見的平台，可供學生在平台上提案與投票各主題。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991778E-A6DE-8F41-AD15-88F8847A3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1419114" cy="1118214"/>
          </a:xfrm>
        </p:spPr>
        <p:txBody>
          <a:bodyPr anchor="ctr"/>
          <a:lstStyle/>
          <a:p>
            <a:r>
              <a:rPr lang="en-US" altLang="zh-TW" dirty="0"/>
              <a:t>Student Suggestion Box System Development </a:t>
            </a:r>
            <a:br>
              <a:rPr lang="en-US" altLang="zh-TW" dirty="0"/>
            </a:br>
            <a:r>
              <a:rPr lang="zh-TW" altLang="en-US" dirty="0"/>
              <a:t>校務行政學生討論平台開發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8369678-47D3-5CC6-8F6D-F345ABDCBE98}"/>
              </a:ext>
            </a:extLst>
          </p:cNvPr>
          <p:cNvGrpSpPr/>
          <p:nvPr/>
        </p:nvGrpSpPr>
        <p:grpSpPr>
          <a:xfrm>
            <a:off x="4554080" y="1264310"/>
            <a:ext cx="7077939" cy="4832443"/>
            <a:chOff x="-226650" y="772388"/>
            <a:chExt cx="5814625" cy="4136200"/>
          </a:xfrm>
        </p:grpSpPr>
        <p:pic>
          <p:nvPicPr>
            <p:cNvPr id="11" name="Google Shape;621;p59">
              <a:extLst>
                <a:ext uri="{FF2B5EF4-FFF2-40B4-BE49-F238E27FC236}">
                  <a16:creationId xmlns:a16="http://schemas.microsoft.com/office/drawing/2014/main" id="{6556FDC5-3C2F-7C25-8B26-BC8EA10689DC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226650" y="772388"/>
              <a:ext cx="5106092" cy="378897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" name="Google Shape;622;p59">
              <a:extLst>
                <a:ext uri="{FF2B5EF4-FFF2-40B4-BE49-F238E27FC236}">
                  <a16:creationId xmlns:a16="http://schemas.microsoft.com/office/drawing/2014/main" id="{D64B8EA7-32CD-79A6-A19F-595EA674474C}"/>
                </a:ext>
              </a:extLst>
            </p:cNvPr>
            <p:cNvGrpSpPr/>
            <p:nvPr/>
          </p:nvGrpSpPr>
          <p:grpSpPr>
            <a:xfrm>
              <a:off x="4235425" y="2136813"/>
              <a:ext cx="1352550" cy="2771775"/>
              <a:chOff x="4235425" y="2297238"/>
              <a:chExt cx="1352550" cy="2771775"/>
            </a:xfrm>
          </p:grpSpPr>
          <p:pic>
            <p:nvPicPr>
              <p:cNvPr id="13" name="Google Shape;623;p59">
                <a:extLst>
                  <a:ext uri="{FF2B5EF4-FFF2-40B4-BE49-F238E27FC236}">
                    <a16:creationId xmlns:a16="http://schemas.microsoft.com/office/drawing/2014/main" id="{0DDED99B-94E1-B2EC-86B1-900B30A2A149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235425" y="2297238"/>
                <a:ext cx="1352550" cy="2771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</p:pic>
          <p:pic>
            <p:nvPicPr>
              <p:cNvPr id="14" name="Google Shape;624;p59">
                <a:extLst>
                  <a:ext uri="{FF2B5EF4-FFF2-40B4-BE49-F238E27FC236}">
                    <a16:creationId xmlns:a16="http://schemas.microsoft.com/office/drawing/2014/main" id="{CC334635-DBB7-486F-5AFE-1E74CA06CECB}"/>
                  </a:ext>
                </a:extLst>
              </p:cNvPr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326375" y="2672825"/>
                <a:ext cx="1170650" cy="21169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033021387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5B62E1-AE12-0943-6B2F-9D5A824B5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3406" y="1496963"/>
            <a:ext cx="4173794" cy="4680000"/>
          </a:xfrm>
        </p:spPr>
        <p:txBody>
          <a:bodyPr/>
          <a:lstStyle/>
          <a:p>
            <a:pPr algn="just"/>
            <a:r>
              <a:rPr lang="zh-TW" altLang="en-US" dirty="0"/>
              <a:t>與資策會合作，開發結合硬體感測器的資安控管平台，可即時監測與控制分佈於各處的感測器。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7DB42554-B09D-16F4-0001-C426CA66D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Industrial Cyber Threat Detector </a:t>
            </a:r>
            <a:br>
              <a:rPr lang="en-US" altLang="zh-TW" dirty="0"/>
            </a:br>
            <a:r>
              <a:rPr lang="zh-TW" altLang="en-US" dirty="0"/>
              <a:t>工控資安威脅偵測平台</a:t>
            </a:r>
          </a:p>
        </p:txBody>
      </p:sp>
      <p:pic>
        <p:nvPicPr>
          <p:cNvPr id="5" name="Google Shape;449;p40">
            <a:extLst>
              <a:ext uri="{FF2B5EF4-FFF2-40B4-BE49-F238E27FC236}">
                <a16:creationId xmlns:a16="http://schemas.microsoft.com/office/drawing/2014/main" id="{89E55D9D-42E5-C486-C91A-82A379590D4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t="2130" b="1909"/>
          <a:stretch/>
        </p:blipFill>
        <p:spPr>
          <a:xfrm>
            <a:off x="185056" y="1496963"/>
            <a:ext cx="7317627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9099524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0B26A22-141B-88EB-89F1-BFDBD502F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496963"/>
            <a:ext cx="4162345" cy="4680000"/>
          </a:xfrm>
        </p:spPr>
        <p:txBody>
          <a:bodyPr/>
          <a:lstStyle/>
          <a:p>
            <a:pPr algn="just"/>
            <a:r>
              <a:rPr lang="zh-TW" altLang="en-US" dirty="0"/>
              <a:t>與捨得企業合作，開發用於廠房設備建置的專案管理系統，使用者可透過系統追蹤各廠房設備的建置進度，並具有工期進度的安排與提示等功能。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D8F3B01-F0A7-0C6C-3DFA-E47D95B86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Project Management System Development</a:t>
            </a:r>
            <a:br>
              <a:rPr lang="en-US" altLang="zh-TW" dirty="0"/>
            </a:br>
            <a:r>
              <a:rPr lang="zh-TW" altLang="en-US" dirty="0"/>
              <a:t>專案管理系統開發</a:t>
            </a:r>
          </a:p>
        </p:txBody>
      </p:sp>
      <p:pic>
        <p:nvPicPr>
          <p:cNvPr id="5" name="Google Shape;395;p34">
            <a:extLst>
              <a:ext uri="{FF2B5EF4-FFF2-40B4-BE49-F238E27FC236}">
                <a16:creationId xmlns:a16="http://schemas.microsoft.com/office/drawing/2014/main" id="{B149B1A3-F96C-1D69-72E6-B1B5DE4E39B5}"/>
              </a:ext>
            </a:extLst>
          </p:cNvPr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>
            <a:alphaModFix/>
          </a:blip>
          <a:srcRect l="10477" t="8734"/>
          <a:stretch/>
        </p:blipFill>
        <p:spPr>
          <a:xfrm>
            <a:off x="4557251" y="1496963"/>
            <a:ext cx="7475817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5193376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內容版面配置區 22">
            <a:extLst>
              <a:ext uri="{FF2B5EF4-FFF2-40B4-BE49-F238E27FC236}">
                <a16:creationId xmlns:a16="http://schemas.microsoft.com/office/drawing/2014/main" id="{C6DE9992-57A5-C742-3F2F-3F2DD40AD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87916" y="1514035"/>
            <a:ext cx="4315789" cy="4192400"/>
          </a:xfrm>
        </p:spPr>
        <p:txBody>
          <a:bodyPr/>
          <a:lstStyle/>
          <a:p>
            <a:pPr algn="just"/>
            <a:r>
              <a:rPr lang="zh-TW" altLang="en-US" dirty="0"/>
              <a:t>與統一超商合作，開發無人商店的自助結帳系統，藉由此系統，可以達到顧客自助結帳的效益，無須排隊等待店員結帳。</a:t>
            </a:r>
          </a:p>
          <a:p>
            <a:endParaRPr lang="zh-TW" altLang="en-US" dirty="0"/>
          </a:p>
        </p:txBody>
      </p:sp>
      <p:sp>
        <p:nvSpPr>
          <p:cNvPr id="9" name="標題 8">
            <a:extLst>
              <a:ext uri="{FF2B5EF4-FFF2-40B4-BE49-F238E27FC236}">
                <a16:creationId xmlns:a16="http://schemas.microsoft.com/office/drawing/2014/main" id="{595ADF0C-D8A4-1D8C-8609-AEE2C237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7-Eleven X-Store Development</a:t>
            </a:r>
            <a:br>
              <a:rPr lang="en-US" altLang="zh-TW" dirty="0"/>
            </a:br>
            <a:r>
              <a:rPr lang="zh-TW" altLang="en-US" dirty="0"/>
              <a:t>統一超商</a:t>
            </a:r>
            <a:r>
              <a:rPr lang="en-US" altLang="zh-TW" dirty="0"/>
              <a:t>X-Store</a:t>
            </a:r>
            <a:r>
              <a:rPr lang="zh-TW" altLang="en-US" dirty="0"/>
              <a:t>系統建置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F37C68B-CC5E-8657-76F4-338FC50E9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393" t="16919" r="23091" b="356"/>
          <a:stretch/>
        </p:blipFill>
        <p:spPr>
          <a:xfrm>
            <a:off x="173680" y="1514035"/>
            <a:ext cx="7125478" cy="4680288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8152711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068CF5-3425-1965-450B-6DFCC5628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07958"/>
            <a:ext cx="5834745" cy="4669006"/>
          </a:xfrm>
        </p:spPr>
        <p:txBody>
          <a:bodyPr/>
          <a:lstStyle/>
          <a:p>
            <a:pPr algn="just"/>
            <a:r>
              <a:rPr lang="zh-TW" altLang="en-US" dirty="0"/>
              <a:t>與光譜儀器廠神光晶片公司合作，建置新冠病毒定量檢測系統，該系統於疫情間已做為醫院研究病毒使用，並曾參與臺北市萬華區的大規模血清抗體研究。</a:t>
            </a:r>
            <a:endParaRPr lang="en-US" altLang="zh-TW" dirty="0"/>
          </a:p>
          <a:p>
            <a:r>
              <a:rPr lang="zh-TW" altLang="en-US" dirty="0"/>
              <a:t>開發的系統平台包含</a:t>
            </a:r>
            <a:r>
              <a:rPr lang="en-US" altLang="zh-TW" dirty="0"/>
              <a:t>Windows PC</a:t>
            </a:r>
            <a:r>
              <a:rPr lang="zh-TW" altLang="en-US" dirty="0"/>
              <a:t>、</a:t>
            </a:r>
            <a:r>
              <a:rPr lang="en-US" altLang="zh-TW" dirty="0"/>
              <a:t>Android</a:t>
            </a:r>
            <a:r>
              <a:rPr lang="zh-TW" altLang="en-US" dirty="0"/>
              <a:t>和</a:t>
            </a:r>
            <a:r>
              <a:rPr lang="en-US" altLang="zh-TW" dirty="0"/>
              <a:t>iOS</a:t>
            </a:r>
            <a:r>
              <a:rPr lang="zh-TW" altLang="en-US" dirty="0"/>
              <a:t>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44A15750-E012-B770-89EB-B2E1C239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769320" cy="1118214"/>
          </a:xfrm>
        </p:spPr>
        <p:txBody>
          <a:bodyPr anchor="ctr"/>
          <a:lstStyle/>
          <a:p>
            <a:r>
              <a:rPr lang="en-US" altLang="zh-TW" dirty="0" err="1"/>
              <a:t>Spectrochip</a:t>
            </a:r>
            <a:r>
              <a:rPr lang="en-US" altLang="zh-TW" dirty="0"/>
              <a:t> COVID-19 Test Strip Scanning App</a:t>
            </a:r>
            <a:br>
              <a:rPr lang="en-US" altLang="zh-TW" dirty="0"/>
            </a:br>
            <a:r>
              <a:rPr lang="zh-TW" altLang="zh-TW" dirty="0"/>
              <a:t>新冠病毒光譜檢測儀A</a:t>
            </a:r>
            <a:r>
              <a:rPr lang="en-US" altLang="zh-TW" dirty="0"/>
              <a:t>pp</a:t>
            </a:r>
            <a:r>
              <a:rPr lang="zh-TW" altLang="zh-TW" dirty="0"/>
              <a:t>開發</a:t>
            </a:r>
            <a:endParaRPr lang="zh-TW" altLang="en-US" dirty="0"/>
          </a:p>
        </p:txBody>
      </p:sp>
      <p:pic>
        <p:nvPicPr>
          <p:cNvPr id="7" name="Google Shape;638;p61">
            <a:extLst>
              <a:ext uri="{FF2B5EF4-FFF2-40B4-BE49-F238E27FC236}">
                <a16:creationId xmlns:a16="http://schemas.microsoft.com/office/drawing/2014/main" id="{C47BDB79-CC96-FADA-D841-9084FE7D6C90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4552"/>
          <a:stretch/>
        </p:blipFill>
        <p:spPr>
          <a:xfrm>
            <a:off x="320842" y="1507957"/>
            <a:ext cx="5542343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260704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CA6154-D19F-3039-C12F-428C78962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31394" y="1504334"/>
            <a:ext cx="4175550" cy="4672629"/>
          </a:xfrm>
        </p:spPr>
        <p:txBody>
          <a:bodyPr/>
          <a:lstStyle/>
          <a:p>
            <a:pPr algn="just"/>
            <a:r>
              <a:rPr lang="zh-TW" altLang="en-US" dirty="0"/>
              <a:t>與日本</a:t>
            </a:r>
            <a:r>
              <a:rPr lang="ja-JP" altLang="en-US" dirty="0"/>
              <a:t>リコジャパン株式会社</a:t>
            </a:r>
            <a:r>
              <a:rPr lang="zh-TW" altLang="en-US" dirty="0"/>
              <a:t>合作，開發太陽能儲能控制系統，此系統可控制客戶旗下所有太陽能儲能設備，並可即時顯示機器溫度、每日儲能量、發電量、用電量等，並可遠端操控設備放電和儲電等各項設定。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9C30318-7A16-B148-9760-57A29839D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813566" cy="1118214"/>
          </a:xfrm>
        </p:spPr>
        <p:txBody>
          <a:bodyPr anchor="ctr"/>
          <a:lstStyle/>
          <a:p>
            <a:r>
              <a:rPr lang="en-US" altLang="zh-TW" dirty="0"/>
              <a:t>Solar Energy Storage Control System Design</a:t>
            </a:r>
            <a:br>
              <a:rPr lang="en-US" altLang="zh-TW" dirty="0"/>
            </a:br>
            <a:r>
              <a:rPr lang="zh-TW" altLang="en-US" dirty="0"/>
              <a:t>太陽能儲能控制系統</a:t>
            </a:r>
          </a:p>
        </p:txBody>
      </p:sp>
      <p:pic>
        <p:nvPicPr>
          <p:cNvPr id="5" name="Google Shape;324;p26">
            <a:extLst>
              <a:ext uri="{FF2B5EF4-FFF2-40B4-BE49-F238E27FC236}">
                <a16:creationId xmlns:a16="http://schemas.microsoft.com/office/drawing/2014/main" id="{A8535A9C-047D-B714-1BED-9E5D17C96999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1079" t="1938" r="-230"/>
          <a:stretch/>
        </p:blipFill>
        <p:spPr>
          <a:xfrm>
            <a:off x="185056" y="1504334"/>
            <a:ext cx="7513602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489744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9D87534C-573D-B4A4-B11B-B014DE647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78410" y="1386348"/>
            <a:ext cx="4738287" cy="4790615"/>
          </a:xfrm>
        </p:spPr>
        <p:txBody>
          <a:bodyPr/>
          <a:lstStyle/>
          <a:p>
            <a:pPr algn="just"/>
            <a:r>
              <a:rPr lang="zh-TW" altLang="en-US" dirty="0"/>
              <a:t>與陽捷科技合作，運用熱像儀搭配火源辨識演算法驅動滅火器進行滅火，開發目標是用於工廠等工業環境，以自動巡航方式，建構全自動的火警防護網。</a:t>
            </a:r>
          </a:p>
          <a:p>
            <a:endParaRPr lang="zh-TW" altLang="en-US" dirty="0"/>
          </a:p>
        </p:txBody>
      </p:sp>
      <p:sp>
        <p:nvSpPr>
          <p:cNvPr id="9" name="標題 8">
            <a:extLst>
              <a:ext uri="{FF2B5EF4-FFF2-40B4-BE49-F238E27FC236}">
                <a16:creationId xmlns:a16="http://schemas.microsoft.com/office/drawing/2014/main" id="{F1062046-2F9D-DF4A-7DA3-93A66666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0568624" cy="1118214"/>
          </a:xfrm>
        </p:spPr>
        <p:txBody>
          <a:bodyPr anchor="ctr"/>
          <a:lstStyle/>
          <a:p>
            <a:r>
              <a:rPr lang="en-US" altLang="zh-TW" dirty="0"/>
              <a:t>Autonomous Fire Extinguish Robot Software Design</a:t>
            </a:r>
            <a:br>
              <a:rPr lang="en-US" altLang="zh-TW" dirty="0"/>
            </a:br>
            <a:r>
              <a:rPr lang="zh-TW" altLang="en-US" dirty="0"/>
              <a:t>自動滅火機器人控制軟體設計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6426A5C-9A1E-1206-65ED-DA375FDCD6D2}"/>
              </a:ext>
            </a:extLst>
          </p:cNvPr>
          <p:cNvGrpSpPr/>
          <p:nvPr/>
        </p:nvGrpSpPr>
        <p:grpSpPr>
          <a:xfrm>
            <a:off x="185055" y="1241676"/>
            <a:ext cx="7159036" cy="5297033"/>
            <a:chOff x="185055" y="1241676"/>
            <a:chExt cx="7159036" cy="5297033"/>
          </a:xfrm>
        </p:grpSpPr>
        <p:pic>
          <p:nvPicPr>
            <p:cNvPr id="17" name="Google Shape;664;p64" descr="Google Shape;664;p64">
              <a:extLst>
                <a:ext uri="{FF2B5EF4-FFF2-40B4-BE49-F238E27FC236}">
                  <a16:creationId xmlns:a16="http://schemas.microsoft.com/office/drawing/2014/main" id="{15C4EF0D-ACF0-FFAB-D3E3-995B9D4A4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31665">
              <a:off x="185055" y="1241676"/>
              <a:ext cx="4408540" cy="340472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" name="Google Shape;665;p64" descr="Google Shape;665;p64">
              <a:extLst>
                <a:ext uri="{FF2B5EF4-FFF2-40B4-BE49-F238E27FC236}">
                  <a16:creationId xmlns:a16="http://schemas.microsoft.com/office/drawing/2014/main" id="{49F83FF7-4EC7-C0A5-BC04-43A099D0C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641887">
              <a:off x="1488488" y="2347973"/>
              <a:ext cx="4058168" cy="320563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" name="Google Shape;666;p64" descr="Google Shape;666;p64">
              <a:extLst>
                <a:ext uri="{FF2B5EF4-FFF2-40B4-BE49-F238E27FC236}">
                  <a16:creationId xmlns:a16="http://schemas.microsoft.com/office/drawing/2014/main" id="{12F3FD66-DD68-B056-A865-EEE2982D0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77110">
              <a:off x="3214966" y="3254055"/>
              <a:ext cx="4129125" cy="3284654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232567461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E36262E-EE7D-0B17-E97D-D67F1F33CD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4BFEE0-CD2F-3F4E-4ADB-233FF53CA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4632" y="1471716"/>
            <a:ext cx="4072312" cy="4705247"/>
          </a:xfrm>
        </p:spPr>
        <p:txBody>
          <a:bodyPr/>
          <a:lstStyle/>
          <a:p>
            <a:pPr algn="just"/>
            <a:r>
              <a:rPr lang="zh-TW" altLang="en-US" dirty="0"/>
              <a:t>與三電電能公司合作，開發可追蹤電瓶產品流向的進銷存管理系統，該系統可同時給製造商和經銷商使用。</a:t>
            </a:r>
            <a:endParaRPr lang="en-US" altLang="zh-TW" dirty="0"/>
          </a:p>
          <a:p>
            <a:pPr algn="just"/>
            <a:r>
              <a:rPr lang="zh-TW" altLang="en-US" dirty="0"/>
              <a:t>開發的系統平台包含</a:t>
            </a:r>
            <a:r>
              <a:rPr lang="en-US" altLang="zh-TW" dirty="0"/>
              <a:t>Android</a:t>
            </a:r>
            <a:r>
              <a:rPr lang="zh-TW" altLang="en-US" dirty="0"/>
              <a:t>和</a:t>
            </a:r>
            <a:r>
              <a:rPr lang="en-US" altLang="zh-TW" dirty="0"/>
              <a:t>iOS</a:t>
            </a:r>
            <a:r>
              <a:rPr lang="zh-TW" altLang="en-US" dirty="0"/>
              <a:t>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63796743-AFC8-0BC6-92EA-C281BEC7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Sanden Product PSI App Development</a:t>
            </a:r>
            <a:br>
              <a:rPr lang="en-US" altLang="zh-TW" dirty="0"/>
            </a:br>
            <a:r>
              <a:rPr lang="zh-TW" altLang="en-US" dirty="0"/>
              <a:t>電瓶進銷存系統</a:t>
            </a:r>
            <a:r>
              <a:rPr lang="en-US" altLang="zh-TW" dirty="0"/>
              <a:t>App</a:t>
            </a:r>
            <a:r>
              <a:rPr lang="zh-TW" altLang="en-US" dirty="0"/>
              <a:t>開發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CDC3AAA-DFCD-5310-BA95-003EAC872B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6129" r="24308"/>
          <a:stretch/>
        </p:blipFill>
        <p:spPr>
          <a:xfrm>
            <a:off x="158931" y="1471716"/>
            <a:ext cx="7642966" cy="4763728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689041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7E2A54-4DB3-63DD-9344-44F400B88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2748" y="1496963"/>
            <a:ext cx="5134196" cy="4680000"/>
          </a:xfrm>
        </p:spPr>
        <p:txBody>
          <a:bodyPr/>
          <a:lstStyle/>
          <a:p>
            <a:pPr algn="just"/>
            <a:r>
              <a:rPr lang="zh-TW" altLang="en-US" dirty="0"/>
              <a:t>與華碩新加坡的分公司合作，協助其設計各季度的產品與相關活動視覺。</a:t>
            </a:r>
            <a:endParaRPr lang="en-US" altLang="zh-TW" dirty="0"/>
          </a:p>
          <a:p>
            <a:pPr algn="just"/>
            <a:r>
              <a:rPr lang="zh-TW" altLang="en-US" dirty="0"/>
              <a:t>包含靜態圖像文宣與微動畫廣告等。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FB91739A-1F46-C214-9AEA-7F063EF37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Animation Design For Asus</a:t>
            </a:r>
            <a:br>
              <a:rPr lang="en-US" altLang="zh-TW" dirty="0"/>
            </a:br>
            <a:r>
              <a:rPr lang="zh-TW" altLang="en-US" dirty="0"/>
              <a:t>華碩國際廣告、動畫、平面視覺設計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20EFF98-EC8D-A8E8-8342-7DE3FA9A2F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5184" y="1529769"/>
            <a:ext cx="6406439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0403860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19BB2F5-CBBA-7650-2BD3-1469E30AB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聯絡資訊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00E956-0A60-CD93-A298-6423DA91E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CD6D00A-1571-37A7-9252-5BEBC3D1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zh-TW" dirty="0"/>
              <a:t>(02)2949-2829</a:t>
            </a:r>
          </a:p>
          <a:p>
            <a:r>
              <a:rPr lang="en-US" altLang="zh-TW" dirty="0"/>
              <a:t>service@kahap.com</a:t>
            </a:r>
          </a:p>
          <a:p>
            <a:r>
              <a:rPr lang="en-US" altLang="zh-TW" dirty="0"/>
              <a:t>https://www.kahap.com/</a:t>
            </a:r>
          </a:p>
        </p:txBody>
      </p:sp>
    </p:spTree>
    <p:extLst>
      <p:ext uri="{BB962C8B-B14F-4D97-AF65-F5344CB8AC3E}">
        <p14:creationId xmlns:p14="http://schemas.microsoft.com/office/powerpoint/2010/main" val="2176084542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7F008B98-C3CA-89DB-92C7-90A4C92254F5}"/>
              </a:ext>
            </a:extLst>
          </p:cNvPr>
          <p:cNvGrpSpPr/>
          <p:nvPr/>
        </p:nvGrpSpPr>
        <p:grpSpPr>
          <a:xfrm>
            <a:off x="558036" y="3502387"/>
            <a:ext cx="5238094" cy="894716"/>
            <a:chOff x="558036" y="3505940"/>
            <a:chExt cx="5238094" cy="894716"/>
          </a:xfrm>
        </p:grpSpPr>
        <p:sp>
          <p:nvSpPr>
            <p:cNvPr id="49" name="Google Shape;173;p18">
              <a:extLst>
                <a:ext uri="{FF2B5EF4-FFF2-40B4-BE49-F238E27FC236}">
                  <a16:creationId xmlns:a16="http://schemas.microsoft.com/office/drawing/2014/main" id="{9B338450-5CB7-8B0D-CDFD-D393DFC93F8E}"/>
                </a:ext>
              </a:extLst>
            </p:cNvPr>
            <p:cNvSpPr txBox="1"/>
            <p:nvPr/>
          </p:nvSpPr>
          <p:spPr>
            <a:xfrm>
              <a:off x="1482574" y="3569953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sz="2200" dirty="0"/>
                <a:t>自動化控制</a:t>
              </a:r>
              <a:endParaRPr sz="2200" dirty="0"/>
            </a:p>
          </p:txBody>
        </p:sp>
        <p:sp>
          <p:nvSpPr>
            <p:cNvPr id="50" name="Google Shape;176;p18">
              <a:extLst>
                <a:ext uri="{FF2B5EF4-FFF2-40B4-BE49-F238E27FC236}">
                  <a16:creationId xmlns:a16="http://schemas.microsoft.com/office/drawing/2014/main" id="{6234AD38-A900-4107-E074-181B0ED452EC}"/>
                </a:ext>
              </a:extLst>
            </p:cNvPr>
            <p:cNvSpPr txBox="1"/>
            <p:nvPr/>
          </p:nvSpPr>
          <p:spPr>
            <a:xfrm>
              <a:off x="1482573" y="3966725"/>
              <a:ext cx="4313557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運用軟體技術建置自動化的軟硬體系統</a:t>
              </a:r>
              <a:endParaRPr dirty="0"/>
            </a:p>
          </p:txBody>
        </p:sp>
        <p:pic>
          <p:nvPicPr>
            <p:cNvPr id="51" name="Google Shape;187;p18">
              <a:extLst>
                <a:ext uri="{FF2B5EF4-FFF2-40B4-BE49-F238E27FC236}">
                  <a16:creationId xmlns:a16="http://schemas.microsoft.com/office/drawing/2014/main" id="{8FCA23B2-8D8C-7CD5-24B1-42CEA1581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58036" y="3505940"/>
              <a:ext cx="890529" cy="8905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2" name="群組 46">
            <a:extLst>
              <a:ext uri="{FF2B5EF4-FFF2-40B4-BE49-F238E27FC236}">
                <a16:creationId xmlns:a16="http://schemas.microsoft.com/office/drawing/2014/main" id="{39497F66-CED1-7986-4D13-3A84A7C9A268}"/>
              </a:ext>
            </a:extLst>
          </p:cNvPr>
          <p:cNvGrpSpPr/>
          <p:nvPr/>
        </p:nvGrpSpPr>
        <p:grpSpPr>
          <a:xfrm>
            <a:off x="6140244" y="4878517"/>
            <a:ext cx="5242831" cy="900005"/>
            <a:chOff x="0" y="0"/>
            <a:chExt cx="5242829" cy="900003"/>
          </a:xfrm>
        </p:grpSpPr>
        <p:sp>
          <p:nvSpPr>
            <p:cNvPr id="53" name="Google Shape;173;p18">
              <a:extLst>
                <a:ext uri="{FF2B5EF4-FFF2-40B4-BE49-F238E27FC236}">
                  <a16:creationId xmlns:a16="http://schemas.microsoft.com/office/drawing/2014/main" id="{E518DEF2-C4BC-2327-5EA3-1589C81662B9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/>
                <a:t>UI/</a:t>
              </a:r>
              <a:r>
                <a:rPr sz="2200" dirty="0" err="1"/>
                <a:t>UX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設計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54" name="Google Shape;176;p18">
              <a:extLst>
                <a:ext uri="{FF2B5EF4-FFF2-40B4-BE49-F238E27FC236}">
                  <a16:creationId xmlns:a16="http://schemas.microsoft.com/office/drawing/2014/main" id="{18AC636A-6DB6-C61F-22BE-BFFF864E1F66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/>
                <a:t>創造完美掌握使用者體驗的</a:t>
              </a:r>
              <a:r>
                <a:rPr lang="zh-TW" altLang="en-US" dirty="0"/>
                <a:t>操作系統</a:t>
              </a:r>
              <a:endParaRPr dirty="0"/>
            </a:p>
          </p:txBody>
        </p:sp>
        <p:pic>
          <p:nvPicPr>
            <p:cNvPr id="55" name="Google Shape;187;p18" descr="Google Shape;187;p18">
              <a:extLst>
                <a:ext uri="{FF2B5EF4-FFF2-40B4-BE49-F238E27FC236}">
                  <a16:creationId xmlns:a16="http://schemas.microsoft.com/office/drawing/2014/main" id="{1F31CEB5-6C6B-19C0-3180-5481CF310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" name="標題 5">
            <a:extLst>
              <a:ext uri="{FF2B5EF4-FFF2-40B4-BE49-F238E27FC236}">
                <a16:creationId xmlns:a16="http://schemas.microsoft.com/office/drawing/2014/main" id="{B87CEE40-7C8F-FED7-86CA-7C0B6FCB5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服務項目</a:t>
            </a:r>
          </a:p>
        </p:txBody>
      </p:sp>
      <p:grpSp>
        <p:nvGrpSpPr>
          <p:cNvPr id="44" name="群組 40">
            <a:extLst>
              <a:ext uri="{FF2B5EF4-FFF2-40B4-BE49-F238E27FC236}">
                <a16:creationId xmlns:a16="http://schemas.microsoft.com/office/drawing/2014/main" id="{0AEC7E75-BB0F-C3B9-3EF9-3AC52924C998}"/>
              </a:ext>
            </a:extLst>
          </p:cNvPr>
          <p:cNvGrpSpPr/>
          <p:nvPr/>
        </p:nvGrpSpPr>
        <p:grpSpPr>
          <a:xfrm>
            <a:off x="553299" y="4878518"/>
            <a:ext cx="5242831" cy="900004"/>
            <a:chOff x="0" y="0"/>
            <a:chExt cx="5242829" cy="900003"/>
          </a:xfrm>
        </p:grpSpPr>
        <p:sp>
          <p:nvSpPr>
            <p:cNvPr id="45" name="Google Shape;173;p18">
              <a:extLst>
                <a:ext uri="{FF2B5EF4-FFF2-40B4-BE49-F238E27FC236}">
                  <a16:creationId xmlns:a16="http://schemas.microsoft.com/office/drawing/2014/main" id="{8064ECF1-FA50-E766-0E82-627F55FB8CDF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en-US" sz="2200" dirty="0"/>
                <a:t>AI</a:t>
              </a:r>
              <a:r>
                <a:rPr lang="zh-TW" altLang="en-US" sz="2200" dirty="0"/>
                <a:t>系統研發</a:t>
              </a:r>
              <a:endParaRPr sz="2200" dirty="0"/>
            </a:p>
          </p:txBody>
        </p:sp>
        <p:sp>
          <p:nvSpPr>
            <p:cNvPr id="46" name="Google Shape;176;p18">
              <a:extLst>
                <a:ext uri="{FF2B5EF4-FFF2-40B4-BE49-F238E27FC236}">
                  <a16:creationId xmlns:a16="http://schemas.microsoft.com/office/drawing/2014/main" id="{77405D4E-4329-3F32-0644-E0EE8BCBE018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dirty="0"/>
                <a:t>研製各式結合</a:t>
              </a:r>
              <a:r>
                <a:rPr lang="en-US" altLang="zh-TW" dirty="0"/>
                <a:t>AI</a:t>
              </a:r>
              <a:r>
                <a:rPr lang="zh-TW" altLang="en-US" dirty="0"/>
                <a:t>技術的軟體產品</a:t>
              </a:r>
            </a:p>
          </p:txBody>
        </p:sp>
        <p:pic>
          <p:nvPicPr>
            <p:cNvPr id="47" name="Google Shape;187;p18" descr="Google Shape;187;p18">
              <a:extLst>
                <a:ext uri="{FF2B5EF4-FFF2-40B4-BE49-F238E27FC236}">
                  <a16:creationId xmlns:a16="http://schemas.microsoft.com/office/drawing/2014/main" id="{3C839D10-539B-5E23-484B-7C548A92E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6" name="群組 50">
            <a:extLst>
              <a:ext uri="{FF2B5EF4-FFF2-40B4-BE49-F238E27FC236}">
                <a16:creationId xmlns:a16="http://schemas.microsoft.com/office/drawing/2014/main" id="{8EBAE61B-462B-87BB-6E80-5A0DEB9903E2}"/>
              </a:ext>
            </a:extLst>
          </p:cNvPr>
          <p:cNvGrpSpPr/>
          <p:nvPr/>
        </p:nvGrpSpPr>
        <p:grpSpPr>
          <a:xfrm>
            <a:off x="6140244" y="2124560"/>
            <a:ext cx="5242831" cy="900005"/>
            <a:chOff x="0" y="0"/>
            <a:chExt cx="5242829" cy="900003"/>
          </a:xfrm>
        </p:grpSpPr>
        <p:sp>
          <p:nvSpPr>
            <p:cNvPr id="57" name="Google Shape;173;p18">
              <a:extLst>
                <a:ext uri="{FF2B5EF4-FFF2-40B4-BE49-F238E27FC236}">
                  <a16:creationId xmlns:a16="http://schemas.microsoft.com/office/drawing/2014/main" id="{D5B3AB7A-D7AF-E12A-BDC1-F76D8EC543A2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 err="1"/>
                <a:t>A</a:t>
              </a:r>
              <a:r>
                <a:rPr lang="en-US" sz="2200" dirty="0" err="1"/>
                <a:t>pp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開發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58" name="Google Shape;176;p18">
              <a:extLst>
                <a:ext uri="{FF2B5EF4-FFF2-40B4-BE49-F238E27FC236}">
                  <a16:creationId xmlns:a16="http://schemas.microsoft.com/office/drawing/2014/main" id="{01CAC713-9FAE-B66E-4315-626BF2EA2023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dirty="0"/>
                <a:t>各式</a:t>
              </a:r>
              <a:r>
                <a:rPr dirty="0" err="1">
                  <a:latin typeface="Arial"/>
                  <a:ea typeface="Arial"/>
                  <a:cs typeface="Arial"/>
                  <a:sym typeface="Arial"/>
                </a:rPr>
                <a:t>Android</a:t>
              </a:r>
              <a:r>
                <a:rPr dirty="0" err="1"/>
                <a:t>、</a:t>
              </a:r>
              <a:r>
                <a:rPr dirty="0" err="1">
                  <a:latin typeface="Arial"/>
                  <a:ea typeface="Arial"/>
                  <a:cs typeface="Arial"/>
                  <a:sym typeface="Arial"/>
                </a:rPr>
                <a:t>iOS</a:t>
              </a:r>
              <a:r>
                <a:rPr dirty="0">
                  <a:latin typeface="Arial"/>
                  <a:ea typeface="Arial"/>
                  <a:cs typeface="Arial"/>
                  <a:sym typeface="Arial"/>
                </a:rPr>
                <a:t> App</a:t>
              </a:r>
              <a:r>
                <a:rPr lang="zh-TW" altLang="en-US" dirty="0">
                  <a:latin typeface="Arial"/>
                  <a:ea typeface="Arial"/>
                  <a:cs typeface="Arial"/>
                  <a:sym typeface="Arial"/>
                </a:rPr>
                <a:t>系統</a:t>
              </a:r>
              <a:r>
                <a:rPr dirty="0" err="1"/>
                <a:t>設計</a:t>
              </a:r>
              <a:endParaRPr dirty="0"/>
            </a:p>
          </p:txBody>
        </p:sp>
        <p:pic>
          <p:nvPicPr>
            <p:cNvPr id="59" name="Google Shape;187;p18" descr="Google Shape;187;p18">
              <a:extLst>
                <a:ext uri="{FF2B5EF4-FFF2-40B4-BE49-F238E27FC236}">
                  <a16:creationId xmlns:a16="http://schemas.microsoft.com/office/drawing/2014/main" id="{BDC210D9-5431-4EA3-044B-BC24EA1C8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0" name="群組 54">
            <a:extLst>
              <a:ext uri="{FF2B5EF4-FFF2-40B4-BE49-F238E27FC236}">
                <a16:creationId xmlns:a16="http://schemas.microsoft.com/office/drawing/2014/main" id="{C34C568E-9E20-E970-7F63-018ADC6A50AB}"/>
              </a:ext>
            </a:extLst>
          </p:cNvPr>
          <p:cNvGrpSpPr/>
          <p:nvPr/>
        </p:nvGrpSpPr>
        <p:grpSpPr>
          <a:xfrm>
            <a:off x="6140244" y="3501539"/>
            <a:ext cx="5659194" cy="900005"/>
            <a:chOff x="0" y="-1"/>
            <a:chExt cx="5365638" cy="900004"/>
          </a:xfrm>
        </p:grpSpPr>
        <p:sp>
          <p:nvSpPr>
            <p:cNvPr id="61" name="Google Shape;173;p18">
              <a:extLst>
                <a:ext uri="{FF2B5EF4-FFF2-40B4-BE49-F238E27FC236}">
                  <a16:creationId xmlns:a16="http://schemas.microsoft.com/office/drawing/2014/main" id="{C96D1DCE-6D29-B5E6-D1E5-0C8784A5F133}"/>
                </a:ext>
              </a:extLst>
            </p:cNvPr>
            <p:cNvSpPr txBox="1"/>
            <p:nvPr/>
          </p:nvSpPr>
          <p:spPr>
            <a:xfrm>
              <a:off x="926234" y="68750"/>
              <a:ext cx="3795904" cy="477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 err="1"/>
                <a:t>RWD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網站建置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62" name="Google Shape;176;p18">
              <a:extLst>
                <a:ext uri="{FF2B5EF4-FFF2-40B4-BE49-F238E27FC236}">
                  <a16:creationId xmlns:a16="http://schemas.microsoft.com/office/drawing/2014/main" id="{07DCF77E-7A45-BE95-6231-2564C8975527}"/>
                </a:ext>
              </a:extLst>
            </p:cNvPr>
            <p:cNvSpPr txBox="1"/>
            <p:nvPr/>
          </p:nvSpPr>
          <p:spPr>
            <a:xfrm>
              <a:off x="926233" y="465521"/>
              <a:ext cx="4439405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建置</a:t>
              </a:r>
              <a:r>
                <a:rPr dirty="0" err="1"/>
                <a:t>兼容電腦、平板與手機螢幕畫面的網站</a:t>
              </a:r>
              <a:endParaRPr dirty="0"/>
            </a:p>
          </p:txBody>
        </p:sp>
        <p:pic>
          <p:nvPicPr>
            <p:cNvPr id="63" name="Google Shape;187;p18" descr="Google Shape;187;p18">
              <a:extLst>
                <a:ext uri="{FF2B5EF4-FFF2-40B4-BE49-F238E27FC236}">
                  <a16:creationId xmlns:a16="http://schemas.microsoft.com/office/drawing/2014/main" id="{CF4BD3E4-B6B9-CD41-4C42-0E75E4664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-1"/>
              <a:ext cx="893920" cy="9000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" name="群組 58">
            <a:extLst>
              <a:ext uri="{FF2B5EF4-FFF2-40B4-BE49-F238E27FC236}">
                <a16:creationId xmlns:a16="http://schemas.microsoft.com/office/drawing/2014/main" id="{27E8E62E-DC9C-CD55-00F5-6F35B578D59E}"/>
              </a:ext>
            </a:extLst>
          </p:cNvPr>
          <p:cNvGrpSpPr/>
          <p:nvPr/>
        </p:nvGrpSpPr>
        <p:grpSpPr>
          <a:xfrm>
            <a:off x="553299" y="2124560"/>
            <a:ext cx="5239789" cy="896413"/>
            <a:chOff x="0" y="0"/>
            <a:chExt cx="5239788" cy="896412"/>
          </a:xfrm>
        </p:grpSpPr>
        <p:sp>
          <p:nvSpPr>
            <p:cNvPr id="65" name="Google Shape;173;p18">
              <a:extLst>
                <a:ext uri="{FF2B5EF4-FFF2-40B4-BE49-F238E27FC236}">
                  <a16:creationId xmlns:a16="http://schemas.microsoft.com/office/drawing/2014/main" id="{C17C24BD-E6D2-BAF6-7A04-C07C0C122BD9}"/>
                </a:ext>
              </a:extLst>
            </p:cNvPr>
            <p:cNvSpPr txBox="1"/>
            <p:nvPr/>
          </p:nvSpPr>
          <p:spPr>
            <a:xfrm>
              <a:off x="926234" y="65709"/>
              <a:ext cx="3795904" cy="477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sz="2200" dirty="0"/>
                <a:t>軟硬整合</a:t>
              </a:r>
              <a:endParaRPr sz="2200" dirty="0"/>
            </a:p>
          </p:txBody>
        </p:sp>
        <p:sp>
          <p:nvSpPr>
            <p:cNvPr id="66" name="Google Shape;176;p18">
              <a:extLst>
                <a:ext uri="{FF2B5EF4-FFF2-40B4-BE49-F238E27FC236}">
                  <a16:creationId xmlns:a16="http://schemas.microsoft.com/office/drawing/2014/main" id="{D5232B9D-D000-1676-B7D9-3D49FAD91197}"/>
                </a:ext>
              </a:extLst>
            </p:cNvPr>
            <p:cNvSpPr txBox="1"/>
            <p:nvPr/>
          </p:nvSpPr>
          <p:spPr>
            <a:xfrm>
              <a:off x="926233" y="462481"/>
              <a:ext cx="4313555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開發整合硬體的軟體控制系統</a:t>
              </a:r>
              <a:endParaRPr dirty="0"/>
            </a:p>
          </p:txBody>
        </p:sp>
        <p:pic>
          <p:nvPicPr>
            <p:cNvPr id="67" name="Google Shape;187;p18">
              <a:extLst>
                <a:ext uri="{FF2B5EF4-FFF2-40B4-BE49-F238E27FC236}">
                  <a16:creationId xmlns:a16="http://schemas.microsoft.com/office/drawing/2014/main" id="{4513FA3E-FCB8-18CC-DD0C-1942F199F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0" y="0"/>
              <a:ext cx="893920" cy="8939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269663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AAAE11E-5DE2-1BCB-653B-9C54DB9E2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精選專案</a:t>
            </a:r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308B51CC-B1CA-EB7A-8E69-5D505AAB1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5B5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15162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F041457-F0A4-0004-859A-819FE937AD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2" y="1415845"/>
            <a:ext cx="5391636" cy="4761118"/>
          </a:xfrm>
        </p:spPr>
        <p:txBody>
          <a:bodyPr/>
          <a:lstStyle/>
          <a:p>
            <a:pPr algn="just"/>
            <a:r>
              <a:rPr lang="zh-TW" altLang="en-US" dirty="0"/>
              <a:t>與元大投信合作，開發</a:t>
            </a:r>
            <a:r>
              <a:rPr lang="en-US" altLang="zh-TW" dirty="0"/>
              <a:t>ETF-AI</a:t>
            </a:r>
            <a:r>
              <a:rPr lang="zh-TW" altLang="en-US" dirty="0"/>
              <a:t>智能投資系統，提供投資者專業的市場分析文章與線上模擬投資平台，讓投資者能夠更有效率的篩選投資標的。</a:t>
            </a:r>
            <a:endParaRPr lang="en-US" altLang="zh-TW" dirty="0"/>
          </a:p>
          <a:p>
            <a:pPr algn="just"/>
            <a:r>
              <a:rPr lang="zh-TW" altLang="en-US" dirty="0"/>
              <a:t>包含全端程式開發、各式財金數據計算、系統資安規劃、效能控管等。</a:t>
            </a: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BC35C273-4E3E-F264-4866-2E7DD5F8A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5" y="123462"/>
            <a:ext cx="8725075" cy="1118214"/>
          </a:xfrm>
        </p:spPr>
        <p:txBody>
          <a:bodyPr anchor="ctr"/>
          <a:lstStyle/>
          <a:p>
            <a:r>
              <a:rPr lang="en-US" altLang="zh-TW" dirty="0"/>
              <a:t>Yuanta </a:t>
            </a:r>
            <a:r>
              <a:rPr lang="en-US" altLang="zh-TW" dirty="0" err="1"/>
              <a:t>Funds's</a:t>
            </a:r>
            <a:r>
              <a:rPr lang="en-US" altLang="zh-TW" dirty="0"/>
              <a:t> ETF-AI Website Development</a:t>
            </a:r>
            <a:br>
              <a:rPr lang="en-US" altLang="zh-TW" dirty="0"/>
            </a:br>
            <a:r>
              <a:rPr lang="zh-TW" altLang="en-US" dirty="0"/>
              <a:t>元大投信</a:t>
            </a:r>
            <a:r>
              <a:rPr lang="en-US" altLang="zh-TW" dirty="0"/>
              <a:t>ETF-AI</a:t>
            </a:r>
            <a:r>
              <a:rPr lang="zh-TW" altLang="en-US" dirty="0"/>
              <a:t>智能投資平台開發</a:t>
            </a:r>
          </a:p>
        </p:txBody>
      </p:sp>
      <p:pic>
        <p:nvPicPr>
          <p:cNvPr id="11" name="內容版面配置區 6" descr="內容版面配置區 6">
            <a:extLst>
              <a:ext uri="{FF2B5EF4-FFF2-40B4-BE49-F238E27FC236}">
                <a16:creationId xmlns:a16="http://schemas.microsoft.com/office/drawing/2014/main" id="{01880D87-7881-21D6-3046-7AE471F006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9816" t="21481" r="30629"/>
          <a:stretch>
            <a:fillRect/>
          </a:stretch>
        </p:blipFill>
        <p:spPr>
          <a:xfrm>
            <a:off x="5751872" y="1160269"/>
            <a:ext cx="6087202" cy="513729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6347323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2ACC660-899B-F0E3-F886-ABE1232C5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2" y="1710813"/>
            <a:ext cx="6109134" cy="4466150"/>
          </a:xfrm>
        </p:spPr>
        <p:txBody>
          <a:bodyPr/>
          <a:lstStyle/>
          <a:p>
            <a:pPr algn="just"/>
            <a:r>
              <a:rPr lang="zh-TW" altLang="en-US" dirty="0"/>
              <a:t>與富達科技（現</a:t>
            </a:r>
            <a:r>
              <a:rPr lang="en-US" altLang="zh-TW" dirty="0" err="1"/>
              <a:t>PCHome</a:t>
            </a:r>
            <a:r>
              <a:rPr lang="zh-TW" altLang="en-US" dirty="0"/>
              <a:t>子公司雲坦科技）合作，建置線上保險試算平台，可提供大眾線上試算保單內容，並推薦保險商品，同時提供各式保險知識。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1E5ED123-AAE1-1469-B529-95B0F0C2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5" y="123462"/>
            <a:ext cx="10922585" cy="1118214"/>
          </a:xfrm>
        </p:spPr>
        <p:txBody>
          <a:bodyPr anchor="ctr"/>
          <a:lstStyle/>
          <a:p>
            <a:r>
              <a:rPr lang="en-US" altLang="zh-TW" dirty="0" err="1"/>
              <a:t>Polida</a:t>
            </a:r>
            <a:r>
              <a:rPr lang="zh-TW" altLang="en-US" dirty="0"/>
              <a:t> </a:t>
            </a:r>
            <a:r>
              <a:rPr lang="en-US" altLang="zh-TW" dirty="0"/>
              <a:t>Insurance</a:t>
            </a:r>
            <a:r>
              <a:rPr lang="zh-TW" altLang="en-US" dirty="0"/>
              <a:t> </a:t>
            </a:r>
            <a:r>
              <a:rPr lang="en-US" altLang="zh-TW" dirty="0"/>
              <a:t>Estimator Platform Design</a:t>
            </a:r>
            <a:br>
              <a:rPr lang="en-US" altLang="zh-TW" dirty="0"/>
            </a:br>
            <a:r>
              <a:rPr lang="zh-TW" altLang="en-US" dirty="0"/>
              <a:t>保立答保險試算平台設計</a:t>
            </a:r>
          </a:p>
        </p:txBody>
      </p:sp>
      <p:pic>
        <p:nvPicPr>
          <p:cNvPr id="6" name="Google Shape;439;p39">
            <a:extLst>
              <a:ext uri="{FF2B5EF4-FFF2-40B4-BE49-F238E27FC236}">
                <a16:creationId xmlns:a16="http://schemas.microsoft.com/office/drawing/2014/main" id="{FEB70BAB-7575-328F-82FC-178132BA747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86655" y="1343076"/>
            <a:ext cx="5469375" cy="4889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88649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D939F58-28B0-59BE-BA1B-7359550F43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2" y="1533832"/>
            <a:ext cx="5597012" cy="4643131"/>
          </a:xfrm>
        </p:spPr>
        <p:txBody>
          <a:bodyPr/>
          <a:lstStyle/>
          <a:p>
            <a:pPr algn="just"/>
            <a:r>
              <a:rPr lang="zh-TW" altLang="en-US" dirty="0"/>
              <a:t>與連鎖燒肉品牌乾杯集團合作，建置他們與樂事洋芋片合作推出的聯名商品活動網站。</a:t>
            </a:r>
            <a:endParaRPr lang="en-US" altLang="zh-TW" dirty="0"/>
          </a:p>
          <a:p>
            <a:pPr algn="just"/>
            <a:r>
              <a:rPr lang="zh-TW" altLang="en-US" dirty="0"/>
              <a:t>包含</a:t>
            </a:r>
            <a:r>
              <a:rPr lang="en-US" altLang="zh-TW" dirty="0"/>
              <a:t>UI/UX</a:t>
            </a:r>
            <a:r>
              <a:rPr lang="zh-TW" altLang="en-US" dirty="0"/>
              <a:t>介面設計與全端程式開發等。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4C1055EE-D94E-2744-C607-01E2BC3EA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5" y="123462"/>
            <a:ext cx="9772211" cy="1118214"/>
          </a:xfrm>
        </p:spPr>
        <p:txBody>
          <a:bodyPr anchor="ctr"/>
          <a:lstStyle/>
          <a:p>
            <a:r>
              <a:rPr lang="en-US" altLang="zh-TW" dirty="0"/>
              <a:t>Landing Page For </a:t>
            </a:r>
            <a:r>
              <a:rPr lang="en-US" altLang="zh-TW" dirty="0" err="1"/>
              <a:t>Kanpai</a:t>
            </a:r>
            <a:r>
              <a:rPr lang="en-US" altLang="zh-TW" dirty="0"/>
              <a:t> And</a:t>
            </a:r>
            <a:r>
              <a:rPr lang="zh-TW" altLang="en-US" dirty="0"/>
              <a:t> </a:t>
            </a:r>
            <a:r>
              <a:rPr lang="en-US" altLang="zh-TW" dirty="0"/>
              <a:t>Lay’s Crossover Event </a:t>
            </a:r>
            <a:br>
              <a:rPr lang="en-US" altLang="zh-TW" dirty="0"/>
            </a:br>
            <a:r>
              <a:rPr lang="zh-TW" altLang="en-US" dirty="0"/>
              <a:t>乾杯</a:t>
            </a:r>
            <a:r>
              <a:rPr lang="en-US" altLang="zh-TW" dirty="0"/>
              <a:t>x</a:t>
            </a:r>
            <a:r>
              <a:rPr lang="zh-TW" altLang="en-US" dirty="0"/>
              <a:t>樂事－聯名活動行銷網站建置</a:t>
            </a:r>
          </a:p>
        </p:txBody>
      </p:sp>
      <p:pic>
        <p:nvPicPr>
          <p:cNvPr id="5" name="Google Shape;332;p27">
            <a:extLst>
              <a:ext uri="{FF2B5EF4-FFF2-40B4-BE49-F238E27FC236}">
                <a16:creationId xmlns:a16="http://schemas.microsoft.com/office/drawing/2014/main" id="{25C93795-AE23-1810-5B13-FD5F4AA56DF7}"/>
              </a:ext>
            </a:extLst>
          </p:cNvPr>
          <p:cNvPicPr preferRelativeResize="0">
            <a:picLocks noGrp="1"/>
          </p:cNvPicPr>
          <p:nvPr>
            <p:ph sz="half" idx="2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55944" y="1091381"/>
            <a:ext cx="6013269" cy="538316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8442549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7C7DAA-1229-7D94-2C58-7D854B51C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7212" y="1453621"/>
            <a:ext cx="4809731" cy="4723343"/>
          </a:xfrm>
        </p:spPr>
        <p:txBody>
          <a:bodyPr/>
          <a:lstStyle/>
          <a:p>
            <a:pPr algn="just"/>
            <a:r>
              <a:rPr lang="zh-TW" altLang="en-US" dirty="0"/>
              <a:t>與研華科技合作，開發提供客戶下單結帳與訂單管理的系統。</a:t>
            </a:r>
            <a:endParaRPr lang="en-US" altLang="zh-TW" dirty="0"/>
          </a:p>
          <a:p>
            <a:pPr algn="just"/>
            <a:r>
              <a:rPr lang="zh-TW" altLang="en-US" dirty="0"/>
              <a:t>包含網站</a:t>
            </a:r>
            <a:r>
              <a:rPr lang="en-US" altLang="zh-TW" dirty="0"/>
              <a:t>UI/UX</a:t>
            </a:r>
            <a:r>
              <a:rPr lang="zh-TW" altLang="en-US" dirty="0"/>
              <a:t>設計、系統操作流程規劃和前端程式開發等。</a:t>
            </a:r>
          </a:p>
          <a:p>
            <a:pPr algn="just"/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25731CD-EA0F-1655-5006-A9197FAE2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813566" cy="1118214"/>
          </a:xfrm>
        </p:spPr>
        <p:txBody>
          <a:bodyPr anchor="ctr"/>
          <a:lstStyle/>
          <a:p>
            <a:r>
              <a:rPr lang="zh-TW" altLang="zh-TW" dirty="0"/>
              <a:t>Advantech</a:t>
            </a:r>
            <a:r>
              <a:rPr lang="en-US" altLang="zh-TW" dirty="0"/>
              <a:t>'</a:t>
            </a:r>
            <a:r>
              <a:rPr lang="zh-TW" altLang="zh-TW" dirty="0"/>
              <a:t>s Order System Development</a:t>
            </a:r>
            <a:br>
              <a:rPr lang="en-US" altLang="zh-TW" dirty="0"/>
            </a:br>
            <a:r>
              <a:rPr lang="zh-TW" altLang="en-US" dirty="0"/>
              <a:t>研華科技顧客訂單管理系統網站開發</a:t>
            </a:r>
          </a:p>
        </p:txBody>
      </p:sp>
      <p:pic>
        <p:nvPicPr>
          <p:cNvPr id="5" name="Google Shape;344;p28">
            <a:extLst>
              <a:ext uri="{FF2B5EF4-FFF2-40B4-BE49-F238E27FC236}">
                <a16:creationId xmlns:a16="http://schemas.microsoft.com/office/drawing/2014/main" id="{589EFD70-EA7F-8DDC-9CE1-1F80116ED3AB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4396" r="23286"/>
          <a:stretch/>
        </p:blipFill>
        <p:spPr>
          <a:xfrm>
            <a:off x="158748" y="1453621"/>
            <a:ext cx="6861483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6821250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內容版面配置區 33">
            <a:extLst>
              <a:ext uri="{FF2B5EF4-FFF2-40B4-BE49-F238E27FC236}">
                <a16:creationId xmlns:a16="http://schemas.microsoft.com/office/drawing/2014/main" id="{5C15E9AC-3015-67F3-B5F7-B28B9D328E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dirty="0"/>
              <a:t>與</a:t>
            </a:r>
            <a:r>
              <a:rPr lang="en-US" altLang="zh-TW" dirty="0"/>
              <a:t>Skills for U</a:t>
            </a:r>
            <a:r>
              <a:rPr lang="zh-TW" altLang="en-US" dirty="0"/>
              <a:t>組織合作，建置技職力</a:t>
            </a:r>
            <a:r>
              <a:rPr lang="en-US" altLang="zh-TW" dirty="0"/>
              <a:t>100</a:t>
            </a:r>
            <a:r>
              <a:rPr lang="zh-TW" altLang="en-US" dirty="0"/>
              <a:t>活動網站，該活動透過徵選</a:t>
            </a:r>
            <a:r>
              <a:rPr lang="en-US" altLang="zh-TW" dirty="0"/>
              <a:t>100</a:t>
            </a:r>
            <a:r>
              <a:rPr lang="zh-TW" altLang="en-US" dirty="0"/>
              <a:t>個推廣技職人才發展的案例，藉此推廣技職教育。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EA3C913-F0FF-0933-73AC-2D3DAA7BB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TOP 100 Skills</a:t>
            </a:r>
            <a:br>
              <a:rPr lang="en-US" altLang="zh-TW" dirty="0"/>
            </a:br>
            <a:r>
              <a:rPr lang="zh-TW" altLang="en-US" dirty="0"/>
              <a:t>技職力</a:t>
            </a:r>
            <a:r>
              <a:rPr lang="en-US" altLang="zh-TW" dirty="0"/>
              <a:t>100</a:t>
            </a:r>
            <a:endParaRPr lang="zh-TW" altLang="en-US" dirty="0"/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953CBC34-892F-736F-3B8B-894BD519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34" y="2032000"/>
            <a:ext cx="4210722" cy="3078716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4B2E7AB0-98B4-EF42-9E44-95D336328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676" y="3796618"/>
            <a:ext cx="2643663" cy="1750654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36" name="內容版面配置區 35" descr="一張含有 工具, 劍, 觸控筆 的圖片&#10;&#10;自動產生的描述">
            <a:extLst>
              <a:ext uri="{FF2B5EF4-FFF2-40B4-BE49-F238E27FC236}">
                <a16:creationId xmlns:a16="http://schemas.microsoft.com/office/drawing/2014/main" id="{64BD95E2-5632-29FD-1EE0-767DDA2946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503" y="4641689"/>
            <a:ext cx="708778" cy="718560"/>
          </a:xfrm>
        </p:spPr>
      </p:pic>
    </p:spTree>
    <p:extLst>
      <p:ext uri="{BB962C8B-B14F-4D97-AF65-F5344CB8AC3E}">
        <p14:creationId xmlns:p14="http://schemas.microsoft.com/office/powerpoint/2010/main" val="531862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89D9CCE-284A-E55A-FF91-A34C4B36D8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BE8986-11FC-7A65-0E8B-37EAD32B6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0338" y="1496963"/>
            <a:ext cx="3746862" cy="4680000"/>
          </a:xfrm>
        </p:spPr>
        <p:txBody>
          <a:bodyPr/>
          <a:lstStyle/>
          <a:p>
            <a:pPr algn="just"/>
            <a:r>
              <a:rPr lang="zh-TW" altLang="en-US" dirty="0"/>
              <a:t>與大學入學考試中心合作，建置升學輔導平台，該網站是用於輔助高中學子們的生涯規劃而設計的。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2E2BDA2-E191-34CA-18EE-A93C9708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0761388" cy="1118214"/>
          </a:xfrm>
        </p:spPr>
        <p:txBody>
          <a:bodyPr anchor="ctr"/>
          <a:lstStyle/>
          <a:p>
            <a:r>
              <a:rPr lang="en-US" altLang="zh-TW" dirty="0"/>
              <a:t>College Entrance Examination Center Website Design</a:t>
            </a:r>
            <a:br>
              <a:rPr lang="en-US" altLang="zh-TW" dirty="0"/>
            </a:br>
            <a:r>
              <a:rPr lang="zh-TW" altLang="en-US" dirty="0"/>
              <a:t>大學選才與高中育才輔助平台設計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29C4682-7931-96D4-0B28-2C7F26620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0702" r="17500" b="18334"/>
          <a:stretch/>
        </p:blipFill>
        <p:spPr>
          <a:xfrm>
            <a:off x="158931" y="1500874"/>
            <a:ext cx="7763806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262068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875</Words>
  <Application>Microsoft Office PowerPoint</Application>
  <PresentationFormat>寬螢幕</PresentationFormat>
  <Paragraphs>58</Paragraphs>
  <Slides>19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3" baseType="lpstr">
      <vt:lpstr>微軟正黑體</vt:lpstr>
      <vt:lpstr>Aptos</vt:lpstr>
      <vt:lpstr>Arial</vt:lpstr>
      <vt:lpstr>Office 佈景主題</vt:lpstr>
      <vt:lpstr>巧禾數位設計</vt:lpstr>
      <vt:lpstr>服務項目</vt:lpstr>
      <vt:lpstr>精選專案</vt:lpstr>
      <vt:lpstr>Yuanta Funds's ETF-AI Website Development 元大投信ETF-AI智能投資平台開發</vt:lpstr>
      <vt:lpstr>Polida Insurance Estimator Platform Design 保立答保險試算平台設計</vt:lpstr>
      <vt:lpstr>Landing Page For Kanpai And Lay’s Crossover Event  乾杯x樂事－聯名活動行銷網站建置</vt:lpstr>
      <vt:lpstr>Advantech's Order System Development 研華科技顧客訂單管理系統網站開發</vt:lpstr>
      <vt:lpstr>TOP 100 Skills 技職力100</vt:lpstr>
      <vt:lpstr>College Entrance Examination Center Website Design 大學選才與高中育才輔助平台設計</vt:lpstr>
      <vt:lpstr>Student Suggestion Box System Development  校務行政學生討論平台開發</vt:lpstr>
      <vt:lpstr>Industrial Cyber Threat Detector  工控資安威脅偵測平台</vt:lpstr>
      <vt:lpstr>Project Management System Development 專案管理系統開發</vt:lpstr>
      <vt:lpstr>7-Eleven X-Store Development 統一超商X-Store系統建置</vt:lpstr>
      <vt:lpstr>Spectrochip COVID-19 Test Strip Scanning App 新冠病毒光譜檢測儀App開發</vt:lpstr>
      <vt:lpstr>Solar Energy Storage Control System Design 太陽能儲能控制系統</vt:lpstr>
      <vt:lpstr>Autonomous Fire Extinguish Robot Software Design 自動滅火機器人控制軟體設計</vt:lpstr>
      <vt:lpstr>Sanden Product PSI App Development 電瓶進銷存系統App開發</vt:lpstr>
      <vt:lpstr>Animation Design For Asus 華碩國際廣告、動畫、平面視覺設計</vt:lpstr>
      <vt:lpstr>聯絡資訊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MBRS</dc:creator>
  <cp:lastModifiedBy>Bo-Yuan Su</cp:lastModifiedBy>
  <cp:revision>209</cp:revision>
  <dcterms:created xsi:type="dcterms:W3CDTF">2022-03-27T15:54:01Z</dcterms:created>
  <dcterms:modified xsi:type="dcterms:W3CDTF">2025-07-17T04:46:24Z</dcterms:modified>
</cp:coreProperties>
</file>