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2" r:id="rId2"/>
    <p:sldId id="265" r:id="rId3"/>
    <p:sldId id="264" r:id="rId4"/>
    <p:sldId id="273" r:id="rId5"/>
    <p:sldId id="300" r:id="rId6"/>
    <p:sldId id="285" r:id="rId7"/>
    <p:sldId id="267" r:id="rId8"/>
    <p:sldId id="274" r:id="rId9"/>
    <p:sldId id="276" r:id="rId10"/>
    <p:sldId id="301" r:id="rId11"/>
    <p:sldId id="302" r:id="rId12"/>
    <p:sldId id="303" r:id="rId13"/>
    <p:sldId id="291" r:id="rId14"/>
    <p:sldId id="286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F58"/>
    <a:srgbClr val="F5B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59" autoAdjust="0"/>
    <p:restoredTop sz="93474" autoAdjust="0"/>
  </p:normalViewPr>
  <p:slideViewPr>
    <p:cSldViewPr snapToGrid="0">
      <p:cViewPr varScale="1">
        <p:scale>
          <a:sx n="65" d="100"/>
          <a:sy n="65" d="100"/>
        </p:scale>
        <p:origin x="8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CAEF1-0A2D-426C-B8FD-F5FDA65475B8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F4C577-451F-4974-B6A3-4ACC50FF028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8628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4C577-451F-4974-B6A3-4ACC50FF028C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7188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4C577-451F-4974-B6A3-4ACC50FF028C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0432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68900-CA79-21CF-8C68-90C5D9F2A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CDED476-9A7C-7F61-34B6-254C3C5783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4A8F643-7828-2D26-3029-4D1DCD4309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BDEF75A-E3BB-D234-1370-DB225A1801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4C577-451F-4974-B6A3-4ACC50FF028C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2307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4C577-451F-4974-B6A3-4ACC50FF028C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7884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4C577-451F-4974-B6A3-4ACC50FF028C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0599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DBE7BA9E-4A27-4BE5-9FD4-918792B886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884"/>
            <a:ext cx="12192000" cy="6848231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241C2E48-A0ED-4218-97A1-0C6FF94F58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6617" y="1984831"/>
            <a:ext cx="9144000" cy="1655762"/>
          </a:xfrm>
        </p:spPr>
        <p:txBody>
          <a:bodyPr anchor="ctr"/>
          <a:lstStyle>
            <a:lvl1pPr algn="ctr">
              <a:defRPr sz="6000" baseline="0">
                <a:solidFill>
                  <a:srgbClr val="F5B54D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30431A1-E48E-4596-8E2B-10A4ECF83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6617" y="3640593"/>
            <a:ext cx="9144000" cy="709339"/>
          </a:xfrm>
        </p:spPr>
        <p:txBody>
          <a:bodyPr anchor="t"/>
          <a:lstStyle>
            <a:lvl1pPr marL="0" indent="0" algn="ctr">
              <a:buNone/>
              <a:defRPr sz="2400" b="1" baseline="0">
                <a:solidFill>
                  <a:srgbClr val="F5B54D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0EA1770-B796-4FF9-AC26-464BF095C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0D25204-49A9-4667-943F-086636143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92DFC95-A672-4DCC-AFD1-6BD04E9DD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CFC91E66-B72F-41B5-AF95-51D31AEF70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8115" y="0"/>
            <a:ext cx="78388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187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5EE552C0-8982-48CE-A4C0-DDB5B686FF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5957"/>
            <a:ext cx="12192000" cy="53721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030780C0-83B8-474E-839E-5F55DBEEF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6A47C40-CE50-4491-B7A6-20127C4E2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0" y="1638753"/>
            <a:ext cx="7628022" cy="204291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4pPr marL="1657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559EDA8-1E49-49F1-9B09-F8AEB8AB1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D0C7049-1DBC-4ED1-AFD1-B50CDD32C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3ACEADC-E589-4D17-AFB6-D1C25662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9BCC622-06D8-4695-86AA-591EB1142561}"/>
              </a:ext>
            </a:extLst>
          </p:cNvPr>
          <p:cNvSpPr/>
          <p:nvPr userDrawn="1"/>
        </p:nvSpPr>
        <p:spPr>
          <a:xfrm>
            <a:off x="9990161" y="0"/>
            <a:ext cx="2225902" cy="1515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045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00D8CC76-3D0B-4559-8DBA-EC043B440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432"/>
            <a:ext cx="12192000" cy="5362575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030780C0-83B8-474E-839E-5F55DBEEF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6A47C40-CE50-4491-B7A6-20127C4E2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0" y="1638752"/>
            <a:ext cx="7628022" cy="455733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4pPr marL="1657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559EDA8-1E49-49F1-9B09-F8AEB8AB1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D0C7049-1DBC-4ED1-AFD1-B50CDD32C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3ACEADC-E589-4D17-AFB6-D1C25662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9BCC622-06D8-4695-86AA-591EB1142561}"/>
              </a:ext>
            </a:extLst>
          </p:cNvPr>
          <p:cNvSpPr/>
          <p:nvPr userDrawn="1"/>
        </p:nvSpPr>
        <p:spPr>
          <a:xfrm>
            <a:off x="9990161" y="0"/>
            <a:ext cx="2225902" cy="1515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180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192BBF6-FE0A-4E2E-8595-7E956CBA1D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66" t="7181"/>
          <a:stretch/>
        </p:blipFill>
        <p:spPr>
          <a:xfrm>
            <a:off x="10371222" y="1337481"/>
            <a:ext cx="1820778" cy="497752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030780C0-83B8-474E-839E-5F55DBEEF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6A47C40-CE50-4491-B7A6-20127C4E2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31" y="1638752"/>
            <a:ext cx="10212291" cy="4557331"/>
          </a:xfrm>
        </p:spPr>
        <p:txBody>
          <a:bodyPr>
            <a:normAutofit/>
          </a:bodyPr>
          <a:lstStyle>
            <a:lvl1pPr marL="230400" indent="-230400">
              <a:buFont typeface="Arial" panose="020B0604020202020204" pitchFamily="34" charset="0"/>
              <a:buChar char="•"/>
              <a:defRPr sz="2800"/>
            </a:lvl1pPr>
            <a:lvl2pPr>
              <a:defRPr/>
            </a:lvl2pPr>
            <a:lvl3pPr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>
              <a:defRPr/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559EDA8-1E49-49F1-9B09-F8AEB8AB1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D0C7049-1DBC-4ED1-AFD1-B50CDD32C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3ACEADC-E589-4D17-AFB6-D1C25662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9BCC622-06D8-4695-86AA-591EB1142561}"/>
              </a:ext>
            </a:extLst>
          </p:cNvPr>
          <p:cNvSpPr/>
          <p:nvPr userDrawn="1"/>
        </p:nvSpPr>
        <p:spPr>
          <a:xfrm>
            <a:off x="9990161" y="0"/>
            <a:ext cx="2225902" cy="1515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0388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30780C0-83B8-474E-839E-5F55DBEEF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6A47C40-CE50-4491-B7A6-20127C4E2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199" y="1638752"/>
            <a:ext cx="9263745" cy="4557331"/>
          </a:xfrm>
        </p:spPr>
        <p:txBody>
          <a:bodyPr>
            <a:normAutofit/>
          </a:bodyPr>
          <a:lstStyle>
            <a:lvl1pPr marL="230400" indent="-230400">
              <a:buFont typeface="Arial" panose="020B0604020202020204" pitchFamily="34" charset="0"/>
              <a:buChar char="•"/>
              <a:defRPr lang="zh-TW" altLang="en-US" dirty="0" smtClean="0"/>
            </a:lvl1pPr>
            <a:lvl2pPr>
              <a:defRPr lang="zh-TW" altLang="en-US" dirty="0" smtClean="0"/>
            </a:lvl2pPr>
            <a:lvl3pPr>
              <a:defRPr lang="zh-TW" altLang="en-US" dirty="0" smtClean="0"/>
            </a:lvl3pPr>
            <a:lvl4pPr marL="1657350" indent="-285750">
              <a:buFont typeface="Arial" panose="020B0604020202020204" pitchFamily="34" charset="0"/>
              <a:buChar char="•"/>
              <a:defRPr lang="zh-TW" altLang="en-US" dirty="0" smtClean="0"/>
            </a:lvl4pPr>
            <a:lvl5pPr>
              <a:defRPr lang="zh-TW" altLang="en-US" dirty="0"/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559EDA8-1E49-49F1-9B09-F8AEB8AB1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D0C7049-1DBC-4ED1-AFD1-B50CDD32C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3ACEADC-E589-4D17-AFB6-D1C25662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884CA26-B89B-4179-9C45-D7BA6AE6BF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39" r="77500"/>
          <a:stretch/>
        </p:blipFill>
        <p:spPr>
          <a:xfrm>
            <a:off x="0" y="2729552"/>
            <a:ext cx="2743200" cy="358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608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17B7F4A3-A81D-4C70-A663-8B1B3B3F2F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826938"/>
            <a:ext cx="2743200" cy="4494035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030780C0-83B8-474E-839E-5F55DBEEF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6A47C40-CE50-4491-B7A6-20127C4E2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199" y="1638752"/>
            <a:ext cx="9263745" cy="4557331"/>
          </a:xfrm>
        </p:spPr>
        <p:txBody>
          <a:bodyPr>
            <a:normAutofit/>
          </a:bodyPr>
          <a:lstStyle>
            <a:lvl1pPr marL="230400" indent="-230400">
              <a:buFont typeface="Arial" panose="020B0604020202020204" pitchFamily="34" charset="0"/>
              <a:buChar char="•"/>
              <a:defRPr lang="zh-TW" altLang="en-US" dirty="0" smtClean="0"/>
            </a:lvl1pPr>
            <a:lvl2pPr>
              <a:defRPr lang="zh-TW" altLang="en-US" dirty="0" smtClean="0"/>
            </a:lvl2pPr>
            <a:lvl3pPr>
              <a:defRPr lang="zh-TW" altLang="en-US" dirty="0" smtClean="0"/>
            </a:lvl3pPr>
            <a:lvl4pPr marL="1657350" indent="-285750">
              <a:buFont typeface="Arial" panose="020B0604020202020204" pitchFamily="34" charset="0"/>
              <a:buChar char="•"/>
              <a:defRPr lang="zh-TW" altLang="en-US" dirty="0" smtClean="0"/>
            </a:lvl4pPr>
            <a:lvl5pPr>
              <a:defRPr lang="zh-TW" altLang="en-US" dirty="0"/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559EDA8-1E49-49F1-9B09-F8AEB8AB1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D0C7049-1DBC-4ED1-AFD1-B50CDD32C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3ACEADC-E589-4D17-AFB6-D1C25662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987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30780C0-83B8-474E-839E-5F55DBEEF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6A47C40-CE50-4491-B7A6-20127C4E2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559EDA8-1E49-49F1-9B09-F8AEB8AB1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D0C7049-1DBC-4ED1-AFD1-B50CDD32C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3ACEADC-E589-4D17-AFB6-D1C25662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6024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FF8F9B39-B558-4FF4-9A8A-8A7028870F19}"/>
              </a:ext>
            </a:extLst>
          </p:cNvPr>
          <p:cNvSpPr/>
          <p:nvPr userDrawn="1"/>
        </p:nvSpPr>
        <p:spPr>
          <a:xfrm>
            <a:off x="0" y="1"/>
            <a:ext cx="12192000" cy="1528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30780C0-83B8-474E-839E-5F55DBEEF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123462"/>
            <a:ext cx="7367452" cy="1118214"/>
          </a:xfrm>
        </p:spPr>
        <p:txBody>
          <a:bodyPr/>
          <a:lstStyle>
            <a:lvl1pPr>
              <a:defRPr>
                <a:solidFill>
                  <a:srgbClr val="253F58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6A47C40-CE50-4491-B7A6-20127C4E2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559EDA8-1E49-49F1-9B09-F8AEB8AB1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D0C7049-1DBC-4ED1-AFD1-B50CDD32C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3ACEADC-E589-4D17-AFB6-D1C25662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FF67D6E-748E-477E-A34E-688413EF92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3461"/>
            <a:ext cx="757646" cy="113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77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694FAAD-99BA-41C6-8D89-6B6E48736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56" y="1709738"/>
            <a:ext cx="10524489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2FD98EB-3B48-40DF-9896-29B8CCA38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3756" y="4589463"/>
            <a:ext cx="10524489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253F5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985779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C6B59A16-9D9A-4A33-9645-CEDA4A9736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826938"/>
            <a:ext cx="2743200" cy="4494035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2694FAAD-99BA-41C6-8D89-6B6E48736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130" y="1709738"/>
            <a:ext cx="8445319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2FD98EB-3B48-40DF-9896-29B8CCA38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02130" y="4589463"/>
            <a:ext cx="8445319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253F5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F590562-DEF0-456F-9D4D-F08177F0A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ECDB04A-F986-4591-8C3C-76A93D34E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F871459-1AC1-474D-B2B2-A3019E9AF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374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:a16="http://schemas.microsoft.com/office/drawing/2014/main" id="{87A6CE55-9738-4B4F-862D-92B0859E98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884"/>
            <a:ext cx="12192000" cy="694455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2694FAAD-99BA-41C6-8D89-6B6E48736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56" y="1709738"/>
            <a:ext cx="10524489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2FD98EB-3B48-40DF-9896-29B8CCA38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3756" y="4589463"/>
            <a:ext cx="10524489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F5B54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897764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FE1D6257-4462-486B-A6DB-A776EEA13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884"/>
            <a:ext cx="12192000" cy="694455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2694FAAD-99BA-41C6-8D89-6B6E48736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56" y="1709739"/>
            <a:ext cx="5540918" cy="1719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2FD98EB-3B48-40DF-9896-29B8CCA38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3756" y="3466055"/>
            <a:ext cx="5540918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F5B54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5" name="文字版面配置區 3">
            <a:extLst>
              <a:ext uri="{FF2B5EF4-FFF2-40B4-BE49-F238E27FC236}">
                <a16:creationId xmlns:a16="http://schemas.microsoft.com/office/drawing/2014/main" id="{541C5EEB-3DB1-415B-AAC2-E0D31BF1BD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84474" y="2181498"/>
            <a:ext cx="2675709" cy="1554479"/>
          </a:xfrm>
        </p:spPr>
        <p:txBody>
          <a:bodyPr/>
          <a:lstStyle>
            <a:lvl1pPr marL="0" indent="0">
              <a:spcBef>
                <a:spcPts val="2800"/>
              </a:spcBef>
              <a:spcAft>
                <a:spcPts val="0"/>
              </a:spcAft>
              <a:buNone/>
              <a:defRPr sz="1600">
                <a:solidFill>
                  <a:srgbClr val="253F58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7065505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A0BB0E-E20F-40F0-9207-C3CC95316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31" y="123462"/>
            <a:ext cx="4818017" cy="111821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B4C49B6-C149-4714-9C4E-97AD3FBFF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931" y="1825625"/>
            <a:ext cx="5860869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AEBA928-60F5-45F8-AC07-CFA822C471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834745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9F270E4-1183-4E28-B930-2A325015B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09E26DD-43B3-460E-AE18-1EE218ED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5C2AE58-4527-42B0-B5CE-370CF7530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1075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B4C49B6-C149-4714-9C4E-97AD3FBFF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931" y="1825625"/>
            <a:ext cx="5860869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AEBA928-60F5-45F8-AC07-CFA822C471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834745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9F270E4-1183-4E28-B930-2A325015B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09E26DD-43B3-460E-AE18-1EE218ED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5C2AE58-4527-42B0-B5CE-370CF7530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52EBB68-45FC-4F03-9CA5-D410592315DC}"/>
              </a:ext>
            </a:extLst>
          </p:cNvPr>
          <p:cNvSpPr/>
          <p:nvPr userDrawn="1"/>
        </p:nvSpPr>
        <p:spPr>
          <a:xfrm>
            <a:off x="0" y="1"/>
            <a:ext cx="12192000" cy="1528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001E02B8-288A-4A18-BF73-AD9FA5625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123462"/>
            <a:ext cx="7367452" cy="1118214"/>
          </a:xfrm>
        </p:spPr>
        <p:txBody>
          <a:bodyPr/>
          <a:lstStyle>
            <a:lvl1pPr>
              <a:defRPr>
                <a:solidFill>
                  <a:srgbClr val="253F58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981E2EF1-CFF1-427E-BA7F-1A95A48A6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3461"/>
            <a:ext cx="757646" cy="113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05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BBC6AE7-C1BF-45E5-A752-7DCD88357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932" y="1681163"/>
            <a:ext cx="583864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EFE0F23-BDD2-40BF-9DE0-D24D39ECD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8932" y="2505075"/>
            <a:ext cx="5838644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85AAA46-D2A9-48DA-B323-BD2292628F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83474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D792A518-23A7-4E67-9684-161F7F638D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834744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56D55CD9-1749-40C7-B24B-49369226E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45E8D20-8617-4A47-AE8B-E24ADB11B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FDF364EE-CDA0-4746-8BCA-CCFF31F6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41EAF158-E6C8-4510-AF34-72180517E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31" y="123462"/>
            <a:ext cx="4818017" cy="111821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527680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BBC6AE7-C1BF-45E5-A752-7DCD88357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932" y="1681163"/>
            <a:ext cx="583864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EFE0F23-BDD2-40BF-9DE0-D24D39ECD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8932" y="2505075"/>
            <a:ext cx="5838644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85AAA46-D2A9-48DA-B323-BD2292628F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83474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D792A518-23A7-4E67-9684-161F7F638D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834744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56D55CD9-1749-40C7-B24B-49369226E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45E8D20-8617-4A47-AE8B-E24ADB11B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FDF364EE-CDA0-4746-8BCA-CCFF31F6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E7736B3-1FCA-4EE9-A7CF-9C6A3F6F6B4C}"/>
              </a:ext>
            </a:extLst>
          </p:cNvPr>
          <p:cNvSpPr/>
          <p:nvPr userDrawn="1"/>
        </p:nvSpPr>
        <p:spPr>
          <a:xfrm>
            <a:off x="0" y="1"/>
            <a:ext cx="12192000" cy="1528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標題 1">
            <a:extLst>
              <a:ext uri="{FF2B5EF4-FFF2-40B4-BE49-F238E27FC236}">
                <a16:creationId xmlns:a16="http://schemas.microsoft.com/office/drawing/2014/main" id="{DF031B02-B064-43D5-B035-1E3EB8175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123462"/>
            <a:ext cx="7367452" cy="1118214"/>
          </a:xfrm>
        </p:spPr>
        <p:txBody>
          <a:bodyPr/>
          <a:lstStyle>
            <a:lvl1pPr>
              <a:defRPr>
                <a:solidFill>
                  <a:srgbClr val="253F58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E163BBAC-2715-40B8-8CD8-4DF1D699D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3461"/>
            <a:ext cx="757646" cy="113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2D8DCFF-AA7C-4BBB-821C-4FF315109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C9FD974-58F9-4EFC-923A-2651F0A53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0FB62E4-9D1F-484B-B7B6-F15D57AE1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98ABEE6-BDC0-467B-9955-9AFB854E5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9742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C9FD974-58F9-4EFC-923A-2651F0A53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0FB62E4-9D1F-484B-B7B6-F15D57AE1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98ABEE6-BDC0-467B-9955-9AFB854E5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E8F6A1E-B44A-4CDB-BB5D-4D6F52625786}"/>
              </a:ext>
            </a:extLst>
          </p:cNvPr>
          <p:cNvSpPr/>
          <p:nvPr userDrawn="1"/>
        </p:nvSpPr>
        <p:spPr>
          <a:xfrm>
            <a:off x="0" y="1"/>
            <a:ext cx="12192000" cy="1528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E8DF0062-14FE-4FCF-B2F8-5ADAC7949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123462"/>
            <a:ext cx="7367452" cy="1118214"/>
          </a:xfrm>
        </p:spPr>
        <p:txBody>
          <a:bodyPr/>
          <a:lstStyle>
            <a:lvl1pPr>
              <a:defRPr>
                <a:solidFill>
                  <a:srgbClr val="253F58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C085BEB9-23FF-4EC6-81DD-EC6C5DF289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3461"/>
            <a:ext cx="757646" cy="113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4635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A89DA476-477D-4743-94A1-16CB2807D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CB806787-F4CE-4242-910B-7D8563C68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44488FD-D498-4B75-BC51-B5FEC58F5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71286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A89DA476-477D-4743-94A1-16CB2807D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CB806787-F4CE-4242-910B-7D8563C68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44488FD-D498-4B75-BC51-B5FEC58F5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B2005A0-FF0E-4B60-BFB4-F82E04B87663}"/>
              </a:ext>
            </a:extLst>
          </p:cNvPr>
          <p:cNvSpPr/>
          <p:nvPr userDrawn="1"/>
        </p:nvSpPr>
        <p:spPr>
          <a:xfrm>
            <a:off x="0" y="1"/>
            <a:ext cx="12192000" cy="1528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2208CB9-6EF5-47BE-92FD-65C6D75AE4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3461"/>
            <a:ext cx="757646" cy="113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655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B2005A0-FF0E-4B60-BFB4-F82E04B87663}"/>
              </a:ext>
            </a:extLst>
          </p:cNvPr>
          <p:cNvSpPr/>
          <p:nvPr userDrawn="1"/>
        </p:nvSpPr>
        <p:spPr>
          <a:xfrm>
            <a:off x="0" y="1"/>
            <a:ext cx="12192000" cy="1528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294091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B2005A0-FF0E-4B60-BFB4-F82E04B87663}"/>
              </a:ext>
            </a:extLst>
          </p:cNvPr>
          <p:cNvSpPr/>
          <p:nvPr userDrawn="1"/>
        </p:nvSpPr>
        <p:spPr>
          <a:xfrm>
            <a:off x="0" y="1"/>
            <a:ext cx="12192000" cy="6962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969270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B2005A0-FF0E-4B60-BFB4-F82E04B87663}"/>
              </a:ext>
            </a:extLst>
          </p:cNvPr>
          <p:cNvSpPr/>
          <p:nvPr userDrawn="1"/>
        </p:nvSpPr>
        <p:spPr>
          <a:xfrm>
            <a:off x="0" y="1"/>
            <a:ext cx="12192000" cy="6962502"/>
          </a:xfrm>
          <a:prstGeom prst="rect">
            <a:avLst/>
          </a:prstGeom>
          <a:solidFill>
            <a:srgbClr val="253F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33865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A603F50-CEDA-4F27-BB86-AE50816B7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1645921"/>
            <a:ext cx="6823757" cy="421512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1764288-D8AF-4112-911C-C2EE8827EA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932" y="1645921"/>
            <a:ext cx="4818016" cy="4223068"/>
          </a:xfrm>
        </p:spPr>
        <p:txBody>
          <a:bodyPr/>
          <a:lstStyle>
            <a:lvl1pPr marL="0" indent="0">
              <a:buNone/>
              <a:defRPr sz="1600">
                <a:solidFill>
                  <a:srgbClr val="253F58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B7F9418-C0FC-4B99-A5DF-2A63D5CA8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C71D80A-5561-48BB-9883-BD0C5CA11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0E3B1A7-C069-4B6C-BC2A-B203A72ED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1B89C9BB-DD23-4595-A248-04BC2C7D1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31" y="123462"/>
            <a:ext cx="4818017" cy="111821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5924299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A603F50-CEDA-4F27-BB86-AE50816B7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1645921"/>
            <a:ext cx="6823757" cy="421512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1764288-D8AF-4112-911C-C2EE8827EA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932" y="1645921"/>
            <a:ext cx="4818016" cy="4223068"/>
          </a:xfrm>
        </p:spPr>
        <p:txBody>
          <a:bodyPr/>
          <a:lstStyle>
            <a:lvl1pPr marL="0" indent="0">
              <a:buNone/>
              <a:defRPr sz="1600">
                <a:solidFill>
                  <a:srgbClr val="253F58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B7F9418-C0FC-4B99-A5DF-2A63D5CA8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C71D80A-5561-48BB-9883-BD0C5CA11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0E3B1A7-C069-4B6C-BC2A-B203A72ED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AF81F97-3E6F-4287-89E7-4E6CA2689FA6}"/>
              </a:ext>
            </a:extLst>
          </p:cNvPr>
          <p:cNvSpPr/>
          <p:nvPr userDrawn="1"/>
        </p:nvSpPr>
        <p:spPr>
          <a:xfrm>
            <a:off x="0" y="1"/>
            <a:ext cx="12192000" cy="1528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BEB20D7E-F229-4CAC-B20A-DF659187F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123462"/>
            <a:ext cx="7367452" cy="1118214"/>
          </a:xfrm>
        </p:spPr>
        <p:txBody>
          <a:bodyPr/>
          <a:lstStyle>
            <a:lvl1pPr>
              <a:defRPr>
                <a:solidFill>
                  <a:srgbClr val="253F58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93A38365-0EB8-4C00-A29B-0D073B67A4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3461"/>
            <a:ext cx="757646" cy="113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376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B1EF36F4-65C6-4EAF-A9F4-5C2CF466C8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1664108"/>
            <a:ext cx="6823757" cy="41969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CDB0998-1579-41AA-88EB-927A228C6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932" y="1672046"/>
            <a:ext cx="4818016" cy="4196942"/>
          </a:xfrm>
        </p:spPr>
        <p:txBody>
          <a:bodyPr/>
          <a:lstStyle>
            <a:lvl1pPr marL="0" indent="0">
              <a:buNone/>
              <a:defRPr sz="1600">
                <a:solidFill>
                  <a:srgbClr val="253F58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3E13448-76B3-4F37-8B15-9C10BD111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158B4D8-B156-42CF-A223-30D3D70AE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56D02E2-9FD9-488D-938C-97E1C7F24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AA8AA4B4-3B77-412B-BF8D-C1762E5F6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31" y="123462"/>
            <a:ext cx="4818017" cy="111821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9909010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B1EF36F4-65C6-4EAF-A9F4-5C2CF466C8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1664108"/>
            <a:ext cx="6823757" cy="41969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CDB0998-1579-41AA-88EB-927A228C6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932" y="1672046"/>
            <a:ext cx="4818016" cy="4196942"/>
          </a:xfrm>
        </p:spPr>
        <p:txBody>
          <a:bodyPr/>
          <a:lstStyle>
            <a:lvl1pPr marL="0" indent="0">
              <a:buNone/>
              <a:defRPr sz="1600">
                <a:solidFill>
                  <a:srgbClr val="253F58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3E13448-76B3-4F37-8B15-9C10BD111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158B4D8-B156-42CF-A223-30D3D70AE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56D02E2-9FD9-488D-938C-97E1C7F24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2530F12-68C1-47FD-B64E-FB2076DC4F3C}"/>
              </a:ext>
            </a:extLst>
          </p:cNvPr>
          <p:cNvSpPr/>
          <p:nvPr userDrawn="1"/>
        </p:nvSpPr>
        <p:spPr>
          <a:xfrm>
            <a:off x="0" y="1"/>
            <a:ext cx="12192000" cy="1528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FCC7FB1E-6C86-4544-998A-7FA32488F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123462"/>
            <a:ext cx="7367452" cy="1118214"/>
          </a:xfrm>
        </p:spPr>
        <p:txBody>
          <a:bodyPr/>
          <a:lstStyle>
            <a:lvl1pPr>
              <a:defRPr>
                <a:solidFill>
                  <a:srgbClr val="253F58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8366865B-D814-4220-ACDC-5C591E74AE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3461"/>
            <a:ext cx="757646" cy="113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019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87A888B-64BE-4203-8CA4-0A3B3D246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80316E2-3214-4049-ACFA-F4333FA9E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C8BE538-BC24-4E74-ACE9-73FDD288F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E2F666E-04B0-4463-8BD9-F5DD33EF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17BE86C-F3B6-40C4-9379-E6CCC5F4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72842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80316E2-3214-4049-ACFA-F4333FA9E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C8BE538-BC24-4E74-ACE9-73FDD288F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E2F666E-04B0-4463-8BD9-F5DD33EF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17BE86C-F3B6-40C4-9379-E6CCC5F4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C45355E-8DE3-4162-A62B-8DD113E8EF0C}"/>
              </a:ext>
            </a:extLst>
          </p:cNvPr>
          <p:cNvSpPr/>
          <p:nvPr userDrawn="1"/>
        </p:nvSpPr>
        <p:spPr>
          <a:xfrm>
            <a:off x="0" y="1"/>
            <a:ext cx="12192000" cy="1528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8F4FABE5-47EF-446E-B298-222B8118F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123462"/>
            <a:ext cx="7367452" cy="1118214"/>
          </a:xfrm>
        </p:spPr>
        <p:txBody>
          <a:bodyPr/>
          <a:lstStyle>
            <a:lvl1pPr>
              <a:defRPr>
                <a:solidFill>
                  <a:srgbClr val="253F58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7D9F35F-9F3D-4EFC-846E-7363AA8F55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3461"/>
            <a:ext cx="757646" cy="113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5220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537B0E95-A571-4FB9-96A0-1782365FC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63745" y="1580605"/>
            <a:ext cx="2769323" cy="459635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E633BAB-045A-40E3-BA0C-E13BC60E83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931" y="1580605"/>
            <a:ext cx="8998132" cy="459635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7405D5D-72BC-4ED2-9C3F-895625381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DA272CD-2C18-4C6D-9761-C75D2721C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60E746B-4537-4347-9E00-539DAE2E2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08179232-0B4D-493D-910A-37EE8AD28D49}"/>
              </a:ext>
            </a:extLst>
          </p:cNvPr>
          <p:cNvSpPr txBox="1">
            <a:spLocks/>
          </p:cNvSpPr>
          <p:nvPr userDrawn="1"/>
        </p:nvSpPr>
        <p:spPr>
          <a:xfrm>
            <a:off x="158931" y="123462"/>
            <a:ext cx="4818017" cy="11182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baseline="0">
                <a:solidFill>
                  <a:srgbClr val="F5B54D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7047004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537B0E95-A571-4FB9-96A0-1782365FC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63745" y="1580605"/>
            <a:ext cx="2769323" cy="459635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E633BAB-045A-40E3-BA0C-E13BC60E83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931" y="1580605"/>
            <a:ext cx="8998132" cy="459635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7405D5D-72BC-4ED2-9C3F-895625381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9C1A0-DF88-4CD8-BE1F-3AD296238B20}" type="datetimeFigureOut">
              <a:rPr lang="zh-TW" altLang="en-US" smtClean="0"/>
              <a:t>2026/9/13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DA272CD-2C18-4C6D-9761-C75D2721C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60E746B-4537-4347-9E00-539DAE2E2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C7C-A13E-4FB2-BCB2-607D2B519D7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72E5DDA-3C76-4087-8164-603390C58E3F}"/>
              </a:ext>
            </a:extLst>
          </p:cNvPr>
          <p:cNvSpPr/>
          <p:nvPr userDrawn="1"/>
        </p:nvSpPr>
        <p:spPr>
          <a:xfrm>
            <a:off x="0" y="1"/>
            <a:ext cx="12192000" cy="1528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C34BB6F6-FADE-4E3E-A4E0-0C71022B5A29}"/>
              </a:ext>
            </a:extLst>
          </p:cNvPr>
          <p:cNvSpPr txBox="1">
            <a:spLocks/>
          </p:cNvSpPr>
          <p:nvPr userDrawn="1"/>
        </p:nvSpPr>
        <p:spPr>
          <a:xfrm>
            <a:off x="772886" y="123462"/>
            <a:ext cx="7367452" cy="11182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baseline="0">
                <a:solidFill>
                  <a:srgbClr val="253F58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508F1550-3C37-4302-B23E-BF4A995E69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3461"/>
            <a:ext cx="757646" cy="113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2579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">
    <p:bg>
      <p:bgPr>
        <a:solidFill>
          <a:srgbClr val="0A15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914400" y="2621280"/>
            <a:ext cx="804672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6416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">
    <p:bg>
      <p:bgPr>
        <a:solidFill>
          <a:srgbClr val="0A15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755904"/>
            <a:ext cx="10728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125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>
            <a:extLst>
              <a:ext uri="{FF2B5EF4-FFF2-40B4-BE49-F238E27FC236}">
                <a16:creationId xmlns:a16="http://schemas.microsoft.com/office/drawing/2014/main" id="{9F43E5C0-14E7-4FCC-8318-964FA8260B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10779040" y="-5258"/>
            <a:ext cx="877897" cy="1537174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642005BB-34D7-45B5-AB45-3190FB2EC99D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0" y="6323693"/>
            <a:ext cx="12192000" cy="605692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1BD78601-0EEA-4544-AE35-E8FE5139EA97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0" y="-1"/>
            <a:ext cx="6588963" cy="1515291"/>
          </a:xfrm>
          <a:prstGeom prst="rect">
            <a:avLst/>
          </a:prstGeom>
        </p:spPr>
      </p:pic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C767887F-161E-4C51-8D92-2F25A37F5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31" y="123462"/>
            <a:ext cx="4818017" cy="11182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F23328D-D8B8-4489-92A1-D5BCCC496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931" y="1638753"/>
            <a:ext cx="11848014" cy="4538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03FD8FB-9CB7-4CA8-AA90-1A66335F25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8931" y="644779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rgbClr val="F5B54D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1pPr>
          </a:lstStyle>
          <a:p>
            <a:fld id="{0729C1A0-DF88-4CD8-BE1F-3AD296238B20}" type="datetimeFigureOut">
              <a:rPr lang="zh-TW" altLang="en-US" smtClean="0"/>
              <a:pPr/>
              <a:t>2026/9/13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099FF25-8F7C-4FD6-9678-97926A336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25538" y="644779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rgbClr val="F5B54D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ECCF96A-C3FF-4829-B788-74A3AA6540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63745" y="644779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rgbClr val="F5B54D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1pPr>
          </a:lstStyle>
          <a:p>
            <a:fld id="{DBDEFC7C-A13E-4FB2-BCB2-607D2B519D7B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0669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6" r:id="rId3"/>
    <p:sldLayoutId id="2147483677" r:id="rId4"/>
    <p:sldLayoutId id="2147483678" r:id="rId5"/>
    <p:sldLayoutId id="2147483680" r:id="rId6"/>
    <p:sldLayoutId id="2147483650" r:id="rId7"/>
    <p:sldLayoutId id="2147483660" r:id="rId8"/>
    <p:sldLayoutId id="2147483670" r:id="rId9"/>
    <p:sldLayoutId id="2147483651" r:id="rId10"/>
    <p:sldLayoutId id="2147483669" r:id="rId11"/>
    <p:sldLayoutId id="2147483671" r:id="rId12"/>
    <p:sldLayoutId id="2147483652" r:id="rId13"/>
    <p:sldLayoutId id="2147483661" r:id="rId14"/>
    <p:sldLayoutId id="2147483653" r:id="rId15"/>
    <p:sldLayoutId id="2147483662" r:id="rId16"/>
    <p:sldLayoutId id="2147483654" r:id="rId17"/>
    <p:sldLayoutId id="2147483663" r:id="rId18"/>
    <p:sldLayoutId id="2147483655" r:id="rId19"/>
    <p:sldLayoutId id="2147483664" r:id="rId20"/>
    <p:sldLayoutId id="2147483672" r:id="rId21"/>
    <p:sldLayoutId id="2147483673" r:id="rId22"/>
    <p:sldLayoutId id="2147483674" r:id="rId23"/>
    <p:sldLayoutId id="2147483656" r:id="rId24"/>
    <p:sldLayoutId id="2147483665" r:id="rId25"/>
    <p:sldLayoutId id="2147483657" r:id="rId26"/>
    <p:sldLayoutId id="2147483666" r:id="rId27"/>
    <p:sldLayoutId id="2147483658" r:id="rId28"/>
    <p:sldLayoutId id="2147483667" r:id="rId29"/>
    <p:sldLayoutId id="2147483659" r:id="rId30"/>
    <p:sldLayoutId id="2147483668" r:id="rId31"/>
    <p:sldLayoutId id="2147483681" r:id="rId32"/>
    <p:sldLayoutId id="2147483682" r:id="rId3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baseline="0">
          <a:solidFill>
            <a:srgbClr val="F5B54D"/>
          </a:solidFill>
          <a:latin typeface="Arial" panose="020B0604020202020204" pitchFamily="34" charset="0"/>
          <a:ea typeface="微軟正黑體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rgbClr val="253F58"/>
          </a:solidFill>
          <a:latin typeface="Arial" panose="020B0604020202020204" pitchFamily="34" charset="0"/>
          <a:ea typeface="微軟正黑體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253F58"/>
          </a:solidFill>
          <a:latin typeface="Arial" panose="020B0604020202020204" pitchFamily="34" charset="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253F58"/>
          </a:solidFill>
          <a:latin typeface="Arial" panose="020B0604020202020204" pitchFamily="34" charset="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253F58"/>
          </a:solidFill>
          <a:latin typeface="Arial" panose="020B0604020202020204" pitchFamily="34" charset="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253F58"/>
          </a:solidFill>
          <a:latin typeface="Arial" panose="020B0604020202020204" pitchFamily="34" charset="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sv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svg"/><Relationship Id="rId18" Type="http://schemas.openxmlformats.org/officeDocument/2006/relationships/image" Target="../media/image36.png"/><Relationship Id="rId3" Type="http://schemas.openxmlformats.org/officeDocument/2006/relationships/image" Target="../media/image21.sv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jpe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4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DAE89C5C-4A28-E4E2-2D71-E3862DD3DA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巧禾數位設計</a:t>
            </a:r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CB046AA9-0704-E2F4-D66B-0F650F0777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https://www.kahap.com/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9328880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>
            <a:extLst>
              <a:ext uri="{FF2B5EF4-FFF2-40B4-BE49-F238E27FC236}">
                <a16:creationId xmlns:a16="http://schemas.microsoft.com/office/drawing/2014/main" id="{7F008B98-C3CA-89DB-92C7-90A4C92254F5}"/>
              </a:ext>
            </a:extLst>
          </p:cNvPr>
          <p:cNvGrpSpPr/>
          <p:nvPr/>
        </p:nvGrpSpPr>
        <p:grpSpPr>
          <a:xfrm>
            <a:off x="558036" y="3502387"/>
            <a:ext cx="5238094" cy="894716"/>
            <a:chOff x="558036" y="3505940"/>
            <a:chExt cx="5238094" cy="894716"/>
          </a:xfrm>
        </p:grpSpPr>
        <p:sp>
          <p:nvSpPr>
            <p:cNvPr id="49" name="Google Shape;173;p18">
              <a:extLst>
                <a:ext uri="{FF2B5EF4-FFF2-40B4-BE49-F238E27FC236}">
                  <a16:creationId xmlns:a16="http://schemas.microsoft.com/office/drawing/2014/main" id="{9B338450-5CB7-8B0D-CDFD-D393DFC93F8E}"/>
                </a:ext>
              </a:extLst>
            </p:cNvPr>
            <p:cNvSpPr txBox="1"/>
            <p:nvPr/>
          </p:nvSpPr>
          <p:spPr>
            <a:xfrm>
              <a:off x="1482574" y="3569953"/>
              <a:ext cx="3795904" cy="477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3" tIns="91423" rIns="91423" bIns="91423" numCol="1" anchor="t">
              <a:normAutofit/>
            </a:bodyPr>
            <a:lstStyle>
              <a:lvl1pPr defTabSz="603504">
                <a:lnSpc>
                  <a:spcPct val="72000"/>
                </a:lnSpc>
                <a:defRPr sz="1600" b="1">
                  <a:solidFill>
                    <a:srgbClr val="253F58"/>
                  </a:solidFill>
                  <a:latin typeface="微軟正黑體"/>
                  <a:ea typeface="微軟正黑體"/>
                  <a:cs typeface="微軟正黑體"/>
                  <a:sym typeface="微軟正黑體"/>
                </a:defRPr>
              </a:lvl1pPr>
            </a:lstStyle>
            <a:p>
              <a:r>
                <a:rPr lang="zh-TW" altLang="en-US" sz="2200"/>
                <a:t>自動化控制</a:t>
              </a:r>
              <a:endParaRPr sz="2200"/>
            </a:p>
          </p:txBody>
        </p:sp>
        <p:sp>
          <p:nvSpPr>
            <p:cNvPr id="50" name="Google Shape;176;p18">
              <a:extLst>
                <a:ext uri="{FF2B5EF4-FFF2-40B4-BE49-F238E27FC236}">
                  <a16:creationId xmlns:a16="http://schemas.microsoft.com/office/drawing/2014/main" id="{6234AD38-A900-4107-E074-181B0ED452EC}"/>
                </a:ext>
              </a:extLst>
            </p:cNvPr>
            <p:cNvSpPr txBox="1"/>
            <p:nvPr/>
          </p:nvSpPr>
          <p:spPr>
            <a:xfrm>
              <a:off x="1482573" y="3966725"/>
              <a:ext cx="4313557" cy="4339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3" tIns="91423" rIns="91423" bIns="91423" numCol="1" anchor="t">
              <a:spAutoFit/>
            </a:bodyPr>
            <a:lstStyle>
              <a:lvl1pPr>
                <a:lnSpc>
                  <a:spcPct val="90000"/>
                </a:lnSpc>
                <a:defRPr b="1">
                  <a:solidFill>
                    <a:srgbClr val="808080"/>
                  </a:solidFill>
                  <a:latin typeface="微軟正黑體"/>
                  <a:ea typeface="微軟正黑體"/>
                  <a:cs typeface="微軟正黑體"/>
                  <a:sym typeface="微軟正黑體"/>
                </a:defRPr>
              </a:lvl1pPr>
            </a:lstStyle>
            <a:p>
              <a:r>
                <a:rPr lang="zh-TW" altLang="en-US"/>
                <a:t>運用軟體技術建置自動化的軟硬體系統</a:t>
              </a:r>
              <a:endParaRPr/>
            </a:p>
          </p:txBody>
        </p:sp>
        <p:pic>
          <p:nvPicPr>
            <p:cNvPr id="51" name="Google Shape;187;p18">
              <a:extLst>
                <a:ext uri="{FF2B5EF4-FFF2-40B4-BE49-F238E27FC236}">
                  <a16:creationId xmlns:a16="http://schemas.microsoft.com/office/drawing/2014/main" id="{8FCA23B2-8D8C-7CD5-24B1-42CEA15816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558036" y="3505940"/>
              <a:ext cx="890529" cy="8905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2" name="群組 46">
            <a:extLst>
              <a:ext uri="{FF2B5EF4-FFF2-40B4-BE49-F238E27FC236}">
                <a16:creationId xmlns:a16="http://schemas.microsoft.com/office/drawing/2014/main" id="{39497F66-CED1-7986-4D13-3A84A7C9A268}"/>
              </a:ext>
            </a:extLst>
          </p:cNvPr>
          <p:cNvGrpSpPr/>
          <p:nvPr/>
        </p:nvGrpSpPr>
        <p:grpSpPr>
          <a:xfrm>
            <a:off x="6140244" y="4878517"/>
            <a:ext cx="5242830" cy="900005"/>
            <a:chOff x="0" y="0"/>
            <a:chExt cx="5242829" cy="900003"/>
          </a:xfrm>
        </p:grpSpPr>
        <p:sp>
          <p:nvSpPr>
            <p:cNvPr id="53" name="Google Shape;173;p18">
              <a:extLst>
                <a:ext uri="{FF2B5EF4-FFF2-40B4-BE49-F238E27FC236}">
                  <a16:creationId xmlns:a16="http://schemas.microsoft.com/office/drawing/2014/main" id="{E518DEF2-C4BC-2327-5EA3-1589C81662B9}"/>
                </a:ext>
              </a:extLst>
            </p:cNvPr>
            <p:cNvSpPr txBox="1"/>
            <p:nvPr/>
          </p:nvSpPr>
          <p:spPr>
            <a:xfrm>
              <a:off x="929274" y="68750"/>
              <a:ext cx="3795904" cy="477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3" tIns="91423" rIns="91423" bIns="91423" numCol="1" anchor="t">
              <a:normAutofit/>
            </a:bodyPr>
            <a:lstStyle/>
            <a:p>
              <a:pPr defTabSz="603504">
                <a:lnSpc>
                  <a:spcPct val="72000"/>
                </a:lnSpc>
                <a:defRPr sz="1600" b="1">
                  <a:solidFill>
                    <a:srgbClr val="253F5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2200"/>
                <a:t>UI/</a:t>
              </a:r>
              <a:r>
                <a:rPr sz="2200" err="1"/>
                <a:t>UX</a:t>
              </a:r>
              <a:r>
                <a:rPr sz="2200" err="1">
                  <a:latin typeface="微軟正黑體"/>
                  <a:ea typeface="微軟正黑體"/>
                  <a:cs typeface="微軟正黑體"/>
                  <a:sym typeface="微軟正黑體"/>
                </a:rPr>
                <a:t>設計</a:t>
              </a:r>
              <a:endParaRPr sz="2200">
                <a:latin typeface="微軟正黑體"/>
                <a:ea typeface="微軟正黑體"/>
                <a:cs typeface="微軟正黑體"/>
                <a:sym typeface="微軟正黑體"/>
              </a:endParaRPr>
            </a:p>
          </p:txBody>
        </p:sp>
        <p:sp>
          <p:nvSpPr>
            <p:cNvPr id="54" name="Google Shape;176;p18">
              <a:extLst>
                <a:ext uri="{FF2B5EF4-FFF2-40B4-BE49-F238E27FC236}">
                  <a16:creationId xmlns:a16="http://schemas.microsoft.com/office/drawing/2014/main" id="{18AC636A-6DB6-C61F-22BE-BFFF864E1F66}"/>
                </a:ext>
              </a:extLst>
            </p:cNvPr>
            <p:cNvSpPr txBox="1"/>
            <p:nvPr/>
          </p:nvSpPr>
          <p:spPr>
            <a:xfrm>
              <a:off x="929273" y="465521"/>
              <a:ext cx="4313556" cy="4339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3" tIns="91423" rIns="91423" bIns="91423" numCol="1" anchor="t">
              <a:spAutoFit/>
            </a:bodyPr>
            <a:lstStyle>
              <a:lvl1pPr>
                <a:lnSpc>
                  <a:spcPct val="90000"/>
                </a:lnSpc>
                <a:defRPr b="1">
                  <a:solidFill>
                    <a:srgbClr val="808080"/>
                  </a:solidFill>
                  <a:latin typeface="微軟正黑體"/>
                  <a:ea typeface="微軟正黑體"/>
                  <a:cs typeface="微軟正黑體"/>
                  <a:sym typeface="微軟正黑體"/>
                </a:defRPr>
              </a:lvl1pPr>
            </a:lstStyle>
            <a:p>
              <a:r>
                <a:rPr err="1"/>
                <a:t>創造完美掌握使用者體驗的</a:t>
              </a:r>
              <a:r>
                <a:rPr lang="zh-TW" altLang="en-US"/>
                <a:t>操作系統</a:t>
              </a:r>
              <a:endParaRPr/>
            </a:p>
          </p:txBody>
        </p:sp>
        <p:pic>
          <p:nvPicPr>
            <p:cNvPr id="55" name="Google Shape;187;p18" descr="Google Shape;187;p18">
              <a:extLst>
                <a:ext uri="{FF2B5EF4-FFF2-40B4-BE49-F238E27FC236}">
                  <a16:creationId xmlns:a16="http://schemas.microsoft.com/office/drawing/2014/main" id="{1F31CEB5-6C6B-19C0-3180-5481CF310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900002" cy="9000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標題 5">
            <a:extLst>
              <a:ext uri="{FF2B5EF4-FFF2-40B4-BE49-F238E27FC236}">
                <a16:creationId xmlns:a16="http://schemas.microsoft.com/office/drawing/2014/main" id="{B87CEE40-7C8F-FED7-86CA-7C0B6FCB5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zh-TW" altLang="en-US" dirty="0"/>
              <a:t>服務項目</a:t>
            </a:r>
          </a:p>
        </p:txBody>
      </p:sp>
      <p:grpSp>
        <p:nvGrpSpPr>
          <p:cNvPr id="44" name="群組 40">
            <a:extLst>
              <a:ext uri="{FF2B5EF4-FFF2-40B4-BE49-F238E27FC236}">
                <a16:creationId xmlns:a16="http://schemas.microsoft.com/office/drawing/2014/main" id="{0AEC7E75-BB0F-C3B9-3EF9-3AC52924C998}"/>
              </a:ext>
            </a:extLst>
          </p:cNvPr>
          <p:cNvGrpSpPr/>
          <p:nvPr/>
        </p:nvGrpSpPr>
        <p:grpSpPr>
          <a:xfrm>
            <a:off x="553299" y="4878518"/>
            <a:ext cx="5242830" cy="900005"/>
            <a:chOff x="0" y="0"/>
            <a:chExt cx="5242829" cy="900003"/>
          </a:xfrm>
        </p:grpSpPr>
        <p:sp>
          <p:nvSpPr>
            <p:cNvPr id="45" name="Google Shape;173;p18">
              <a:extLst>
                <a:ext uri="{FF2B5EF4-FFF2-40B4-BE49-F238E27FC236}">
                  <a16:creationId xmlns:a16="http://schemas.microsoft.com/office/drawing/2014/main" id="{8064ECF1-FA50-E766-0E82-627F55FB8CDF}"/>
                </a:ext>
              </a:extLst>
            </p:cNvPr>
            <p:cNvSpPr txBox="1"/>
            <p:nvPr/>
          </p:nvSpPr>
          <p:spPr>
            <a:xfrm>
              <a:off x="929274" y="68750"/>
              <a:ext cx="3795904" cy="477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3" tIns="91423" rIns="91423" bIns="91423" numCol="1" anchor="t">
              <a:normAutofit/>
            </a:bodyPr>
            <a:lstStyle>
              <a:lvl1pPr defTabSz="603504">
                <a:lnSpc>
                  <a:spcPct val="72000"/>
                </a:lnSpc>
                <a:defRPr sz="1600" b="1">
                  <a:solidFill>
                    <a:srgbClr val="253F58"/>
                  </a:solidFill>
                  <a:latin typeface="微軟正黑體"/>
                  <a:ea typeface="微軟正黑體"/>
                  <a:cs typeface="微軟正黑體"/>
                  <a:sym typeface="微軟正黑體"/>
                </a:defRPr>
              </a:lvl1pPr>
            </a:lstStyle>
            <a:p>
              <a:r>
                <a:rPr lang="en-US" sz="2200"/>
                <a:t>AI</a:t>
              </a:r>
              <a:r>
                <a:rPr lang="zh-TW" altLang="en-US" sz="2200"/>
                <a:t>系統研發</a:t>
              </a:r>
              <a:endParaRPr sz="2200"/>
            </a:p>
          </p:txBody>
        </p:sp>
        <p:sp>
          <p:nvSpPr>
            <p:cNvPr id="46" name="Google Shape;176;p18">
              <a:extLst>
                <a:ext uri="{FF2B5EF4-FFF2-40B4-BE49-F238E27FC236}">
                  <a16:creationId xmlns:a16="http://schemas.microsoft.com/office/drawing/2014/main" id="{77405D4E-4329-3F32-0644-E0EE8BCBE018}"/>
                </a:ext>
              </a:extLst>
            </p:cNvPr>
            <p:cNvSpPr txBox="1"/>
            <p:nvPr/>
          </p:nvSpPr>
          <p:spPr>
            <a:xfrm>
              <a:off x="929273" y="465521"/>
              <a:ext cx="4313556" cy="4339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3" tIns="91423" rIns="91423" bIns="91423" numCol="1" anchor="t">
              <a:spAutoFit/>
            </a:bodyPr>
            <a:lstStyle/>
            <a:p>
              <a:pPr>
                <a:lnSpc>
                  <a:spcPct val="90000"/>
                </a:lnSpc>
                <a:defRPr b="1">
                  <a:solidFill>
                    <a:srgbClr val="808080"/>
                  </a:solidFill>
                  <a:latin typeface="微軟正黑體"/>
                  <a:ea typeface="微軟正黑體"/>
                  <a:cs typeface="微軟正黑體"/>
                  <a:sym typeface="微軟正黑體"/>
                </a:defRPr>
              </a:pPr>
              <a:r>
                <a:rPr lang="zh-TW" altLang="en-US"/>
                <a:t>研製各式結合</a:t>
              </a:r>
              <a:r>
                <a:rPr lang="en-US" altLang="zh-TW"/>
                <a:t>AI</a:t>
              </a:r>
              <a:r>
                <a:rPr lang="zh-TW" altLang="en-US"/>
                <a:t>技術的軟體產品</a:t>
              </a:r>
            </a:p>
          </p:txBody>
        </p:sp>
        <p:pic>
          <p:nvPicPr>
            <p:cNvPr id="47" name="Google Shape;187;p18" descr="Google Shape;187;p18">
              <a:extLst>
                <a:ext uri="{FF2B5EF4-FFF2-40B4-BE49-F238E27FC236}">
                  <a16:creationId xmlns:a16="http://schemas.microsoft.com/office/drawing/2014/main" id="{3C839D10-539B-5E23-484B-7C548A92E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900002" cy="9000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6" name="群組 50">
            <a:extLst>
              <a:ext uri="{FF2B5EF4-FFF2-40B4-BE49-F238E27FC236}">
                <a16:creationId xmlns:a16="http://schemas.microsoft.com/office/drawing/2014/main" id="{8EBAE61B-462B-87BB-6E80-5A0DEB9903E2}"/>
              </a:ext>
            </a:extLst>
          </p:cNvPr>
          <p:cNvGrpSpPr/>
          <p:nvPr/>
        </p:nvGrpSpPr>
        <p:grpSpPr>
          <a:xfrm>
            <a:off x="6140244" y="2124560"/>
            <a:ext cx="5242830" cy="900005"/>
            <a:chOff x="0" y="0"/>
            <a:chExt cx="5242829" cy="900003"/>
          </a:xfrm>
        </p:grpSpPr>
        <p:sp>
          <p:nvSpPr>
            <p:cNvPr id="57" name="Google Shape;173;p18">
              <a:extLst>
                <a:ext uri="{FF2B5EF4-FFF2-40B4-BE49-F238E27FC236}">
                  <a16:creationId xmlns:a16="http://schemas.microsoft.com/office/drawing/2014/main" id="{D5B3AB7A-D7AF-E12A-BDC1-F76D8EC543A2}"/>
                </a:ext>
              </a:extLst>
            </p:cNvPr>
            <p:cNvSpPr txBox="1"/>
            <p:nvPr/>
          </p:nvSpPr>
          <p:spPr>
            <a:xfrm>
              <a:off x="929274" y="68750"/>
              <a:ext cx="3795904" cy="477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3" tIns="91423" rIns="91423" bIns="91423" numCol="1" anchor="t">
              <a:normAutofit/>
            </a:bodyPr>
            <a:lstStyle/>
            <a:p>
              <a:pPr defTabSz="603504">
                <a:lnSpc>
                  <a:spcPct val="72000"/>
                </a:lnSpc>
                <a:defRPr sz="1600" b="1">
                  <a:solidFill>
                    <a:srgbClr val="253F5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2200" err="1"/>
                <a:t>A</a:t>
              </a:r>
              <a:r>
                <a:rPr lang="en-US" sz="2200" err="1"/>
                <a:t>pp</a:t>
              </a:r>
              <a:r>
                <a:rPr sz="2200" err="1">
                  <a:latin typeface="微軟正黑體"/>
                  <a:ea typeface="微軟正黑體"/>
                  <a:cs typeface="微軟正黑體"/>
                  <a:sym typeface="微軟正黑體"/>
                </a:rPr>
                <a:t>開發</a:t>
              </a:r>
              <a:endParaRPr sz="2200">
                <a:latin typeface="微軟正黑體"/>
                <a:ea typeface="微軟正黑體"/>
                <a:cs typeface="微軟正黑體"/>
                <a:sym typeface="微軟正黑體"/>
              </a:endParaRPr>
            </a:p>
          </p:txBody>
        </p:sp>
        <p:sp>
          <p:nvSpPr>
            <p:cNvPr id="58" name="Google Shape;176;p18">
              <a:extLst>
                <a:ext uri="{FF2B5EF4-FFF2-40B4-BE49-F238E27FC236}">
                  <a16:creationId xmlns:a16="http://schemas.microsoft.com/office/drawing/2014/main" id="{01CAC713-9FAE-B66E-4315-626BF2EA2023}"/>
                </a:ext>
              </a:extLst>
            </p:cNvPr>
            <p:cNvSpPr txBox="1"/>
            <p:nvPr/>
          </p:nvSpPr>
          <p:spPr>
            <a:xfrm>
              <a:off x="929273" y="465521"/>
              <a:ext cx="4313556" cy="4339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3" tIns="91423" rIns="91423" bIns="91423" numCol="1" anchor="t">
              <a:spAutoFit/>
            </a:bodyPr>
            <a:lstStyle/>
            <a:p>
              <a:pPr>
                <a:lnSpc>
                  <a:spcPct val="90000"/>
                </a:lnSpc>
                <a:defRPr b="1">
                  <a:solidFill>
                    <a:srgbClr val="808080"/>
                  </a:solidFill>
                  <a:latin typeface="微軟正黑體"/>
                  <a:ea typeface="微軟正黑體"/>
                  <a:cs typeface="微軟正黑體"/>
                  <a:sym typeface="微軟正黑體"/>
                </a:defRPr>
              </a:pPr>
              <a:r>
                <a:rPr lang="zh-TW" altLang="en-US"/>
                <a:t>各式</a:t>
              </a:r>
              <a:r>
                <a:rPr err="1">
                  <a:latin typeface="Arial"/>
                  <a:ea typeface="Arial"/>
                  <a:cs typeface="Arial"/>
                  <a:sym typeface="Arial"/>
                </a:rPr>
                <a:t>Android</a:t>
              </a:r>
              <a:r>
                <a:rPr err="1"/>
                <a:t>、</a:t>
              </a:r>
              <a:r>
                <a:rPr err="1">
                  <a:latin typeface="Arial"/>
                  <a:ea typeface="Arial"/>
                  <a:cs typeface="Arial"/>
                  <a:sym typeface="Arial"/>
                </a:rPr>
                <a:t>iOS</a:t>
              </a:r>
              <a:r>
                <a:rPr>
                  <a:latin typeface="Arial"/>
                  <a:ea typeface="Arial"/>
                  <a:cs typeface="Arial"/>
                  <a:sym typeface="Arial"/>
                </a:rPr>
                <a:t> App</a:t>
              </a:r>
              <a:r>
                <a:rPr lang="zh-TW" altLang="en-US">
                  <a:latin typeface="Arial"/>
                  <a:ea typeface="Arial"/>
                  <a:cs typeface="Arial"/>
                  <a:sym typeface="Arial"/>
                </a:rPr>
                <a:t>系統</a:t>
              </a:r>
              <a:r>
                <a:rPr err="1"/>
                <a:t>設計</a:t>
              </a:r>
              <a:endParaRPr/>
            </a:p>
          </p:txBody>
        </p:sp>
        <p:pic>
          <p:nvPicPr>
            <p:cNvPr id="59" name="Google Shape;187;p18" descr="Google Shape;187;p18">
              <a:extLst>
                <a:ext uri="{FF2B5EF4-FFF2-40B4-BE49-F238E27FC236}">
                  <a16:creationId xmlns:a16="http://schemas.microsoft.com/office/drawing/2014/main" id="{BDC210D9-5431-4EA3-044B-BC24EA1C8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900002" cy="9000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60" name="群組 54">
            <a:extLst>
              <a:ext uri="{FF2B5EF4-FFF2-40B4-BE49-F238E27FC236}">
                <a16:creationId xmlns:a16="http://schemas.microsoft.com/office/drawing/2014/main" id="{C34C568E-9E20-E970-7F63-018ADC6A50AB}"/>
              </a:ext>
            </a:extLst>
          </p:cNvPr>
          <p:cNvGrpSpPr/>
          <p:nvPr/>
        </p:nvGrpSpPr>
        <p:grpSpPr>
          <a:xfrm>
            <a:off x="6140249" y="3501539"/>
            <a:ext cx="5659193" cy="900006"/>
            <a:chOff x="0" y="-1"/>
            <a:chExt cx="5365638" cy="900004"/>
          </a:xfrm>
        </p:grpSpPr>
        <p:sp>
          <p:nvSpPr>
            <p:cNvPr id="61" name="Google Shape;173;p18">
              <a:extLst>
                <a:ext uri="{FF2B5EF4-FFF2-40B4-BE49-F238E27FC236}">
                  <a16:creationId xmlns:a16="http://schemas.microsoft.com/office/drawing/2014/main" id="{C96D1DCE-6D29-B5E6-D1E5-0C8784A5F133}"/>
                </a:ext>
              </a:extLst>
            </p:cNvPr>
            <p:cNvSpPr txBox="1"/>
            <p:nvPr/>
          </p:nvSpPr>
          <p:spPr>
            <a:xfrm>
              <a:off x="926234" y="68750"/>
              <a:ext cx="3795904" cy="477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3" tIns="91423" rIns="91423" bIns="91423" numCol="1" anchor="t">
              <a:normAutofit/>
            </a:bodyPr>
            <a:lstStyle/>
            <a:p>
              <a:pPr defTabSz="603504">
                <a:lnSpc>
                  <a:spcPct val="72000"/>
                </a:lnSpc>
                <a:defRPr sz="1600" b="1">
                  <a:solidFill>
                    <a:srgbClr val="253F5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2200" err="1"/>
                <a:t>RWD</a:t>
              </a:r>
              <a:r>
                <a:rPr sz="2200" err="1">
                  <a:latin typeface="微軟正黑體"/>
                  <a:ea typeface="微軟正黑體"/>
                  <a:cs typeface="微軟正黑體"/>
                  <a:sym typeface="微軟正黑體"/>
                </a:rPr>
                <a:t>網站建置</a:t>
              </a:r>
              <a:endParaRPr sz="2200">
                <a:latin typeface="微軟正黑體"/>
                <a:ea typeface="微軟正黑體"/>
                <a:cs typeface="微軟正黑體"/>
                <a:sym typeface="微軟正黑體"/>
              </a:endParaRPr>
            </a:p>
          </p:txBody>
        </p:sp>
        <p:sp>
          <p:nvSpPr>
            <p:cNvPr id="62" name="Google Shape;176;p18">
              <a:extLst>
                <a:ext uri="{FF2B5EF4-FFF2-40B4-BE49-F238E27FC236}">
                  <a16:creationId xmlns:a16="http://schemas.microsoft.com/office/drawing/2014/main" id="{07DCF77E-7A45-BE95-6231-2564C8975527}"/>
                </a:ext>
              </a:extLst>
            </p:cNvPr>
            <p:cNvSpPr txBox="1"/>
            <p:nvPr/>
          </p:nvSpPr>
          <p:spPr>
            <a:xfrm>
              <a:off x="926233" y="465521"/>
              <a:ext cx="4439405" cy="4339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3" tIns="91423" rIns="91423" bIns="91423" numCol="1" anchor="t">
              <a:spAutoFit/>
            </a:bodyPr>
            <a:lstStyle>
              <a:lvl1pPr>
                <a:lnSpc>
                  <a:spcPct val="90000"/>
                </a:lnSpc>
                <a:defRPr b="1">
                  <a:solidFill>
                    <a:srgbClr val="808080"/>
                  </a:solidFill>
                  <a:latin typeface="微軟正黑體"/>
                  <a:ea typeface="微軟正黑體"/>
                  <a:cs typeface="微軟正黑體"/>
                  <a:sym typeface="微軟正黑體"/>
                </a:defRPr>
              </a:lvl1pPr>
            </a:lstStyle>
            <a:p>
              <a:r>
                <a:rPr lang="zh-TW" altLang="en-US"/>
                <a:t>建置</a:t>
              </a:r>
              <a:r>
                <a:rPr err="1"/>
                <a:t>兼容電腦、平板與手機螢幕畫面的網站</a:t>
              </a:r>
              <a:endParaRPr/>
            </a:p>
          </p:txBody>
        </p:sp>
        <p:pic>
          <p:nvPicPr>
            <p:cNvPr id="63" name="Google Shape;187;p18" descr="Google Shape;187;p18">
              <a:extLst>
                <a:ext uri="{FF2B5EF4-FFF2-40B4-BE49-F238E27FC236}">
                  <a16:creationId xmlns:a16="http://schemas.microsoft.com/office/drawing/2014/main" id="{CF4BD3E4-B6B9-CD41-4C42-0E75E4664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-1"/>
              <a:ext cx="893920" cy="9000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64" name="群組 58">
            <a:extLst>
              <a:ext uri="{FF2B5EF4-FFF2-40B4-BE49-F238E27FC236}">
                <a16:creationId xmlns:a16="http://schemas.microsoft.com/office/drawing/2014/main" id="{27E8E62E-DC9C-CD55-00F5-6F35B578D59E}"/>
              </a:ext>
            </a:extLst>
          </p:cNvPr>
          <p:cNvGrpSpPr/>
          <p:nvPr/>
        </p:nvGrpSpPr>
        <p:grpSpPr>
          <a:xfrm>
            <a:off x="553299" y="2124560"/>
            <a:ext cx="5239789" cy="896414"/>
            <a:chOff x="0" y="0"/>
            <a:chExt cx="5239788" cy="896412"/>
          </a:xfrm>
        </p:grpSpPr>
        <p:sp>
          <p:nvSpPr>
            <p:cNvPr id="65" name="Google Shape;173;p18">
              <a:extLst>
                <a:ext uri="{FF2B5EF4-FFF2-40B4-BE49-F238E27FC236}">
                  <a16:creationId xmlns:a16="http://schemas.microsoft.com/office/drawing/2014/main" id="{C17C24BD-E6D2-BAF6-7A04-C07C0C122BD9}"/>
                </a:ext>
              </a:extLst>
            </p:cNvPr>
            <p:cNvSpPr txBox="1"/>
            <p:nvPr/>
          </p:nvSpPr>
          <p:spPr>
            <a:xfrm>
              <a:off x="926234" y="65709"/>
              <a:ext cx="3795904" cy="477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3" tIns="91423" rIns="91423" bIns="91423" numCol="1" anchor="t">
              <a:normAutofit/>
            </a:bodyPr>
            <a:lstStyle>
              <a:lvl1pPr defTabSz="603504">
                <a:lnSpc>
                  <a:spcPct val="72000"/>
                </a:lnSpc>
                <a:defRPr sz="1600" b="1">
                  <a:solidFill>
                    <a:srgbClr val="253F58"/>
                  </a:solidFill>
                  <a:latin typeface="微軟正黑體"/>
                  <a:ea typeface="微軟正黑體"/>
                  <a:cs typeface="微軟正黑體"/>
                  <a:sym typeface="微軟正黑體"/>
                </a:defRPr>
              </a:lvl1pPr>
            </a:lstStyle>
            <a:p>
              <a:r>
                <a:rPr lang="zh-TW" altLang="en-US" sz="2200"/>
                <a:t>軟硬整合</a:t>
              </a:r>
              <a:endParaRPr sz="2200"/>
            </a:p>
          </p:txBody>
        </p:sp>
        <p:sp>
          <p:nvSpPr>
            <p:cNvPr id="66" name="Google Shape;176;p18">
              <a:extLst>
                <a:ext uri="{FF2B5EF4-FFF2-40B4-BE49-F238E27FC236}">
                  <a16:creationId xmlns:a16="http://schemas.microsoft.com/office/drawing/2014/main" id="{D5232B9D-D000-1676-B7D9-3D49FAD91197}"/>
                </a:ext>
              </a:extLst>
            </p:cNvPr>
            <p:cNvSpPr txBox="1"/>
            <p:nvPr/>
          </p:nvSpPr>
          <p:spPr>
            <a:xfrm>
              <a:off x="926233" y="462481"/>
              <a:ext cx="4313555" cy="4339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91423" tIns="91423" rIns="91423" bIns="91423" numCol="1" anchor="t">
              <a:spAutoFit/>
            </a:bodyPr>
            <a:lstStyle>
              <a:lvl1pPr>
                <a:lnSpc>
                  <a:spcPct val="90000"/>
                </a:lnSpc>
                <a:defRPr b="1">
                  <a:solidFill>
                    <a:srgbClr val="808080"/>
                  </a:solidFill>
                  <a:latin typeface="微軟正黑體"/>
                  <a:ea typeface="微軟正黑體"/>
                  <a:cs typeface="微軟正黑體"/>
                  <a:sym typeface="微軟正黑體"/>
                </a:defRPr>
              </a:lvl1pPr>
            </a:lstStyle>
            <a:p>
              <a:r>
                <a:rPr lang="zh-TW" altLang="en-US"/>
                <a:t>開發整合硬體的軟體控制系統</a:t>
              </a:r>
              <a:endParaRPr/>
            </a:p>
          </p:txBody>
        </p:sp>
        <p:pic>
          <p:nvPicPr>
            <p:cNvPr id="67" name="Google Shape;187;p18">
              <a:extLst>
                <a:ext uri="{FF2B5EF4-FFF2-40B4-BE49-F238E27FC236}">
                  <a16:creationId xmlns:a16="http://schemas.microsoft.com/office/drawing/2014/main" id="{4513FA3E-FCB8-18CC-DD0C-1942F199F4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0" y="0"/>
              <a:ext cx="893920" cy="8939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58269663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/>
        </p:nvSpPr>
        <p:spPr>
          <a:xfrm>
            <a:off x="0" y="0"/>
            <a:ext cx="3794760" cy="6858000"/>
          </a:xfrm>
          <a:prstGeom prst="rect">
            <a:avLst/>
          </a:prstGeom>
          <a:solidFill>
            <a:srgbClr val="1B314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1" name="shape 201"/>
          <p:cNvSpPr/>
          <p:nvPr/>
        </p:nvSpPr>
        <p:spPr>
          <a:xfrm>
            <a:off x="3794760" y="0"/>
            <a:ext cx="82296" cy="6858000"/>
          </a:xfrm>
          <a:prstGeom prst="rect">
            <a:avLst/>
          </a:prstGeom>
          <a:solidFill>
            <a:srgbClr val="F5B54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3" name="text 203"/>
          <p:cNvSpPr txBox="1"/>
          <p:nvPr/>
        </p:nvSpPr>
        <p:spPr>
          <a:xfrm>
            <a:off x="685800" y="2148840"/>
            <a:ext cx="2743200" cy="8229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zh-TW" altLang="en-US" sz="5400" b="1" spc="0" dirty="0">
                <a:solidFill>
                  <a:srgbClr val="FFFFFF"/>
                </a:solidFill>
                <a:latin typeface="Arial"/>
                <a:ea typeface="微軟正黑體"/>
              </a:rPr>
              <a:t>合作客戶</a:t>
            </a:r>
          </a:p>
        </p:txBody>
      </p:sp>
      <p:sp>
        <p:nvSpPr>
          <p:cNvPr id="204" name="shape 204"/>
          <p:cNvSpPr/>
          <p:nvPr/>
        </p:nvSpPr>
        <p:spPr>
          <a:xfrm>
            <a:off x="685800" y="3154680"/>
            <a:ext cx="1005840" cy="50292"/>
          </a:xfrm>
          <a:prstGeom prst="rect">
            <a:avLst/>
          </a:prstGeom>
          <a:solidFill>
            <a:srgbClr val="F5B54D"/>
          </a:solidFill>
          <a:ln>
            <a:noFill/>
          </a:ln>
        </p:spPr>
        <p:txBody>
          <a:bodyPr/>
          <a:lstStyle/>
          <a:p>
            <a:endParaRPr sz="3200"/>
          </a:p>
        </p:txBody>
      </p:sp>
      <p:sp>
        <p:nvSpPr>
          <p:cNvPr id="205" name="text 205"/>
          <p:cNvSpPr txBox="1"/>
          <p:nvPr/>
        </p:nvSpPr>
        <p:spPr>
          <a:xfrm>
            <a:off x="685800" y="3474720"/>
            <a:ext cx="260604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lang="zh-TW" altLang="en-US" sz="2000" b="0" spc="0" dirty="0">
                <a:solidFill>
                  <a:srgbClr val="C6D2DE"/>
                </a:solidFill>
                <a:latin typeface="Arial"/>
                <a:ea typeface="微軟正黑體"/>
              </a:rPr>
              <a:t>橫跨科技、金融、教育</a:t>
            </a:r>
            <a:r>
              <a:rPr lang="zh-TW" altLang="en-US" sz="2000" dirty="0">
                <a:solidFill>
                  <a:srgbClr val="C6D2DE"/>
                </a:solidFill>
                <a:latin typeface="Arial"/>
                <a:ea typeface="微軟正黑體"/>
              </a:rPr>
              <a:t>、餐飲與零售等多個產業</a:t>
            </a:r>
            <a:r>
              <a:rPr lang="zh-TW" altLang="en-US" sz="2000" b="0" spc="0" dirty="0">
                <a:solidFill>
                  <a:srgbClr val="C6D2DE"/>
                </a:solidFill>
                <a:latin typeface="Arial"/>
                <a:ea typeface="微軟正黑體"/>
              </a:rPr>
              <a:t>。</a:t>
            </a:r>
          </a:p>
        </p:txBody>
      </p:sp>
      <p:sp>
        <p:nvSpPr>
          <p:cNvPr id="206" name="text 206"/>
          <p:cNvSpPr txBox="1"/>
          <p:nvPr/>
        </p:nvSpPr>
        <p:spPr>
          <a:xfrm>
            <a:off x="685800" y="4846320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en-US" altLang="zh-TW" sz="4800" b="1" spc="0" dirty="0">
                <a:solidFill>
                  <a:srgbClr val="F5B54D"/>
                </a:solidFill>
                <a:latin typeface="Arial"/>
                <a:ea typeface="微軟正黑體"/>
              </a:rPr>
              <a:t>6</a:t>
            </a:r>
            <a:r>
              <a:rPr lang="zh-TW" altLang="en-US" sz="2400" b="1" spc="0" dirty="0">
                <a:solidFill>
                  <a:srgbClr val="FFFFFF"/>
                </a:solidFill>
                <a:latin typeface="Arial"/>
                <a:ea typeface="微軟正黑體"/>
              </a:rPr>
              <a:t>  大產業</a:t>
            </a:r>
          </a:p>
        </p:txBody>
      </p:sp>
      <p:sp>
        <p:nvSpPr>
          <p:cNvPr id="207" name="shape 207"/>
          <p:cNvSpPr/>
          <p:nvPr/>
        </p:nvSpPr>
        <p:spPr>
          <a:xfrm>
            <a:off x="4160520" y="1325880"/>
            <a:ext cx="2386584" cy="2496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3E9EF"/>
            </a:solidFill>
          </a:ln>
        </p:spPr>
        <p:txBody>
          <a:bodyPr/>
          <a:lstStyle/>
          <a:p>
            <a:endParaRPr sz="3200"/>
          </a:p>
        </p:txBody>
      </p:sp>
      <p:sp>
        <p:nvSpPr>
          <p:cNvPr id="208" name="shape 208"/>
          <p:cNvSpPr/>
          <p:nvPr/>
        </p:nvSpPr>
        <p:spPr>
          <a:xfrm>
            <a:off x="4325112" y="1605229"/>
            <a:ext cx="91440" cy="91440"/>
          </a:xfrm>
          <a:prstGeom prst="rect">
            <a:avLst/>
          </a:prstGeom>
          <a:solidFill>
            <a:srgbClr val="F5B54D"/>
          </a:solidFill>
          <a:ln>
            <a:noFill/>
          </a:ln>
        </p:spPr>
        <p:txBody>
          <a:bodyPr/>
          <a:lstStyle/>
          <a:p>
            <a:endParaRPr sz="3200"/>
          </a:p>
        </p:txBody>
      </p:sp>
      <p:sp>
        <p:nvSpPr>
          <p:cNvPr id="209" name="text 209"/>
          <p:cNvSpPr txBox="1"/>
          <p:nvPr/>
        </p:nvSpPr>
        <p:spPr>
          <a:xfrm>
            <a:off x="4489704" y="1492300"/>
            <a:ext cx="1929384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zh-TW" altLang="en-US" b="1" spc="0" dirty="0">
                <a:solidFill>
                  <a:srgbClr val="1B3149"/>
                </a:solidFill>
                <a:latin typeface="Arial"/>
                <a:ea typeface="微軟正黑體"/>
              </a:rPr>
              <a:t>科技業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50C74BEE-74DD-57FF-FF14-85316EFCCB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52" t="30053" r="10823" b="34632"/>
          <a:stretch/>
        </p:blipFill>
        <p:spPr>
          <a:xfrm>
            <a:off x="4359402" y="2167735"/>
            <a:ext cx="932688" cy="277605"/>
          </a:xfrm>
          <a:prstGeom prst="rect">
            <a:avLst/>
          </a:prstGeom>
        </p:spPr>
      </p:pic>
      <p:pic>
        <p:nvPicPr>
          <p:cNvPr id="14" name="圖形 13">
            <a:extLst>
              <a:ext uri="{FF2B5EF4-FFF2-40B4-BE49-F238E27FC236}">
                <a16:creationId xmlns:a16="http://schemas.microsoft.com/office/drawing/2014/main" id="{5F4D3ADA-EBA0-76E2-B70E-E4E3F4D995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5534" y="2224321"/>
            <a:ext cx="932688" cy="190548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D1499B01-236E-A6DD-35A6-95115171E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976" y="2885228"/>
            <a:ext cx="973765" cy="300407"/>
          </a:xfrm>
          <a:prstGeom prst="rect">
            <a:avLst/>
          </a:prstGeom>
        </p:spPr>
      </p:pic>
      <p:sp>
        <p:nvSpPr>
          <p:cNvPr id="210" name="shape 210"/>
          <p:cNvSpPr/>
          <p:nvPr/>
        </p:nvSpPr>
        <p:spPr>
          <a:xfrm>
            <a:off x="4160520" y="4131259"/>
            <a:ext cx="2386584" cy="2496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3E9EF"/>
            </a:solidFill>
          </a:ln>
        </p:spPr>
        <p:txBody>
          <a:bodyPr/>
          <a:lstStyle/>
          <a:p>
            <a:endParaRPr sz="3200"/>
          </a:p>
        </p:txBody>
      </p:sp>
      <p:sp>
        <p:nvSpPr>
          <p:cNvPr id="211" name="shape 211"/>
          <p:cNvSpPr/>
          <p:nvPr/>
        </p:nvSpPr>
        <p:spPr>
          <a:xfrm>
            <a:off x="4325112" y="4410608"/>
            <a:ext cx="91440" cy="91440"/>
          </a:xfrm>
          <a:prstGeom prst="rect">
            <a:avLst/>
          </a:prstGeom>
          <a:solidFill>
            <a:srgbClr val="F5B54D"/>
          </a:solidFill>
          <a:ln>
            <a:noFill/>
          </a:ln>
        </p:spPr>
        <p:txBody>
          <a:bodyPr/>
          <a:lstStyle/>
          <a:p>
            <a:endParaRPr sz="3200"/>
          </a:p>
        </p:txBody>
      </p:sp>
      <p:sp>
        <p:nvSpPr>
          <p:cNvPr id="212" name="text 212"/>
          <p:cNvSpPr txBox="1"/>
          <p:nvPr/>
        </p:nvSpPr>
        <p:spPr>
          <a:xfrm>
            <a:off x="4489704" y="4297679"/>
            <a:ext cx="1929384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zh-TW" altLang="en-US" b="1" spc="0">
                <a:solidFill>
                  <a:srgbClr val="1B3149"/>
                </a:solidFill>
                <a:latin typeface="Arial"/>
                <a:ea typeface="微軟正黑體"/>
              </a:rPr>
              <a:t>社團/財團法人</a:t>
            </a:r>
          </a:p>
        </p:txBody>
      </p:sp>
      <p:pic>
        <p:nvPicPr>
          <p:cNvPr id="3" name="圖片 2" descr="未提供相片說明。">
            <a:extLst>
              <a:ext uri="{FF2B5EF4-FFF2-40B4-BE49-F238E27FC236}">
                <a16:creationId xmlns:a16="http://schemas.microsoft.com/office/drawing/2014/main" id="{180B613F-5742-C59C-E51B-7763D8E9A5D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930" t="22374" r="15817" b="17847"/>
          <a:stretch>
            <a:fillRect/>
          </a:stretch>
        </p:blipFill>
        <p:spPr>
          <a:xfrm>
            <a:off x="5029013" y="4681654"/>
            <a:ext cx="679088" cy="577841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9FECAD6E-B6A4-1102-0211-73FDE5E583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2872" y="5379415"/>
            <a:ext cx="2051371" cy="320827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352D844D-5996-C744-3F47-2456B911E3D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8352"/>
          <a:stretch>
            <a:fillRect/>
          </a:stretch>
        </p:blipFill>
        <p:spPr>
          <a:xfrm>
            <a:off x="4288934" y="5854989"/>
            <a:ext cx="2159247" cy="519859"/>
          </a:xfrm>
          <a:prstGeom prst="rect">
            <a:avLst/>
          </a:prstGeom>
        </p:spPr>
      </p:pic>
      <p:sp>
        <p:nvSpPr>
          <p:cNvPr id="213" name="shape 213"/>
          <p:cNvSpPr/>
          <p:nvPr/>
        </p:nvSpPr>
        <p:spPr>
          <a:xfrm>
            <a:off x="6775704" y="1325880"/>
            <a:ext cx="2386584" cy="2496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3E9EF"/>
            </a:solidFill>
          </a:ln>
        </p:spPr>
        <p:txBody>
          <a:bodyPr/>
          <a:lstStyle/>
          <a:p>
            <a:endParaRPr sz="3200"/>
          </a:p>
        </p:txBody>
      </p:sp>
      <p:sp>
        <p:nvSpPr>
          <p:cNvPr id="214" name="shape 214"/>
          <p:cNvSpPr/>
          <p:nvPr/>
        </p:nvSpPr>
        <p:spPr>
          <a:xfrm>
            <a:off x="6940296" y="1605229"/>
            <a:ext cx="91440" cy="91440"/>
          </a:xfrm>
          <a:prstGeom prst="rect">
            <a:avLst/>
          </a:prstGeom>
          <a:solidFill>
            <a:srgbClr val="F5B54D"/>
          </a:solidFill>
          <a:ln>
            <a:noFill/>
          </a:ln>
        </p:spPr>
        <p:txBody>
          <a:bodyPr/>
          <a:lstStyle/>
          <a:p>
            <a:endParaRPr sz="3200"/>
          </a:p>
        </p:txBody>
      </p:sp>
      <p:sp>
        <p:nvSpPr>
          <p:cNvPr id="215" name="text 215"/>
          <p:cNvSpPr txBox="1"/>
          <p:nvPr/>
        </p:nvSpPr>
        <p:spPr>
          <a:xfrm>
            <a:off x="7104888" y="1492300"/>
            <a:ext cx="1929384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zh-TW" altLang="en-US" b="1" spc="0">
                <a:solidFill>
                  <a:srgbClr val="1B3149"/>
                </a:solidFill>
                <a:latin typeface="Arial"/>
                <a:ea typeface="微軟正黑體"/>
              </a:rPr>
              <a:t>其它</a:t>
            </a:r>
          </a:p>
        </p:txBody>
      </p:sp>
      <p:pic>
        <p:nvPicPr>
          <p:cNvPr id="5" name="圖片 22">
            <a:extLst>
              <a:ext uri="{FF2B5EF4-FFF2-40B4-BE49-F238E27FC236}">
                <a16:creationId xmlns:a16="http://schemas.microsoft.com/office/drawing/2014/main" id="{E9BBDB69-D39D-8C4A-4A34-10144B330E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8576" y="2039111"/>
            <a:ext cx="808257" cy="539917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D9C650AA-83BA-F714-18CC-6892E933D8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6600" y="2986422"/>
            <a:ext cx="1837037" cy="539917"/>
          </a:xfrm>
          <a:prstGeom prst="rect">
            <a:avLst/>
          </a:prstGeom>
        </p:spPr>
      </p:pic>
      <p:pic>
        <p:nvPicPr>
          <p:cNvPr id="6" name="圖片 21">
            <a:extLst>
              <a:ext uri="{FF2B5EF4-FFF2-40B4-BE49-F238E27FC236}">
                <a16:creationId xmlns:a16="http://schemas.microsoft.com/office/drawing/2014/main" id="{18AC8567-50BB-5BDA-296D-2B2B2CD5C9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07274" y="1886565"/>
            <a:ext cx="956960" cy="743241"/>
          </a:xfrm>
          <a:prstGeom prst="rect">
            <a:avLst/>
          </a:prstGeom>
        </p:spPr>
      </p:pic>
      <p:sp>
        <p:nvSpPr>
          <p:cNvPr id="216" name="shape 216"/>
          <p:cNvSpPr/>
          <p:nvPr/>
        </p:nvSpPr>
        <p:spPr>
          <a:xfrm>
            <a:off x="6775704" y="4131259"/>
            <a:ext cx="2386584" cy="2496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3E9EF"/>
            </a:solidFill>
          </a:ln>
        </p:spPr>
        <p:txBody>
          <a:bodyPr/>
          <a:lstStyle/>
          <a:p>
            <a:endParaRPr sz="3200"/>
          </a:p>
        </p:txBody>
      </p:sp>
      <p:sp>
        <p:nvSpPr>
          <p:cNvPr id="217" name="shape 217"/>
          <p:cNvSpPr/>
          <p:nvPr/>
        </p:nvSpPr>
        <p:spPr>
          <a:xfrm>
            <a:off x="6940296" y="4410608"/>
            <a:ext cx="91440" cy="91440"/>
          </a:xfrm>
          <a:prstGeom prst="rect">
            <a:avLst/>
          </a:prstGeom>
          <a:solidFill>
            <a:srgbClr val="F5B54D"/>
          </a:solidFill>
          <a:ln>
            <a:noFill/>
          </a:ln>
        </p:spPr>
        <p:txBody>
          <a:bodyPr/>
          <a:lstStyle/>
          <a:p>
            <a:endParaRPr sz="3200"/>
          </a:p>
        </p:txBody>
      </p:sp>
      <p:sp>
        <p:nvSpPr>
          <p:cNvPr id="218" name="text 218"/>
          <p:cNvSpPr txBox="1"/>
          <p:nvPr/>
        </p:nvSpPr>
        <p:spPr>
          <a:xfrm>
            <a:off x="7104888" y="4297679"/>
            <a:ext cx="1929384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zh-TW" altLang="en-US" b="1" spc="0">
                <a:solidFill>
                  <a:srgbClr val="1B3149"/>
                </a:solidFill>
                <a:latin typeface="Arial"/>
                <a:ea typeface="微軟正黑體"/>
              </a:rPr>
              <a:t>服務業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187AA522-F3C0-0F4E-6787-43F18BF7E6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30276" y="5703227"/>
            <a:ext cx="1444665" cy="733141"/>
          </a:xfrm>
          <a:prstGeom prst="rect">
            <a:avLst/>
          </a:prstGeom>
        </p:spPr>
      </p:pic>
      <p:pic>
        <p:nvPicPr>
          <p:cNvPr id="31" name="圖片 30" descr="統一超商President Chain Store Corporation | LinkedIn">
            <a:extLst>
              <a:ext uri="{FF2B5EF4-FFF2-40B4-BE49-F238E27FC236}">
                <a16:creationId xmlns:a16="http://schemas.microsoft.com/office/drawing/2014/main" id="{C4FE6805-275E-AA29-99C8-4FABD88747F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8071050" y="4662150"/>
            <a:ext cx="793184" cy="793184"/>
          </a:xfrm>
          <a:prstGeom prst="rect">
            <a:avLst/>
          </a:prstGeom>
        </p:spPr>
      </p:pic>
      <p:pic>
        <p:nvPicPr>
          <p:cNvPr id="32" name="圖形 31" descr="博客來">
            <a:extLst>
              <a:ext uri="{FF2B5EF4-FFF2-40B4-BE49-F238E27FC236}">
                <a16:creationId xmlns:a16="http://schemas.microsoft.com/office/drawing/2014/main" id="{84BA3F7F-E404-3042-99C3-0751AE3291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1" r="51658" b="-9441"/>
          <a:stretch>
            <a:fillRect/>
          </a:stretch>
        </p:blipFill>
        <p:spPr>
          <a:xfrm>
            <a:off x="7129320" y="4763487"/>
            <a:ext cx="793184" cy="630673"/>
          </a:xfrm>
          <a:prstGeom prst="rect">
            <a:avLst/>
          </a:prstGeom>
        </p:spPr>
      </p:pic>
      <p:sp>
        <p:nvSpPr>
          <p:cNvPr id="219" name="shape 219"/>
          <p:cNvSpPr/>
          <p:nvPr/>
        </p:nvSpPr>
        <p:spPr>
          <a:xfrm>
            <a:off x="9390888" y="1325880"/>
            <a:ext cx="2386584" cy="2496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3E9EF"/>
            </a:solidFill>
          </a:ln>
        </p:spPr>
        <p:txBody>
          <a:bodyPr/>
          <a:lstStyle/>
          <a:p>
            <a:endParaRPr sz="3200"/>
          </a:p>
        </p:txBody>
      </p:sp>
      <p:sp>
        <p:nvSpPr>
          <p:cNvPr id="220" name="shape 220"/>
          <p:cNvSpPr/>
          <p:nvPr/>
        </p:nvSpPr>
        <p:spPr>
          <a:xfrm>
            <a:off x="9555480" y="1605229"/>
            <a:ext cx="91440" cy="91440"/>
          </a:xfrm>
          <a:prstGeom prst="rect">
            <a:avLst/>
          </a:prstGeom>
          <a:solidFill>
            <a:srgbClr val="F5B54D"/>
          </a:solidFill>
          <a:ln>
            <a:noFill/>
          </a:ln>
        </p:spPr>
        <p:txBody>
          <a:bodyPr/>
          <a:lstStyle/>
          <a:p>
            <a:endParaRPr sz="3200"/>
          </a:p>
        </p:txBody>
      </p:sp>
      <p:sp>
        <p:nvSpPr>
          <p:cNvPr id="221" name="text 221"/>
          <p:cNvSpPr txBox="1"/>
          <p:nvPr/>
        </p:nvSpPr>
        <p:spPr>
          <a:xfrm>
            <a:off x="9720072" y="1492300"/>
            <a:ext cx="1929384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zh-TW" altLang="en-US" b="1" spc="0">
                <a:solidFill>
                  <a:srgbClr val="1B3149"/>
                </a:solidFill>
                <a:latin typeface="Arial"/>
                <a:ea typeface="微軟正黑體"/>
              </a:rPr>
              <a:t>保險/金融業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8F9BC43-C0FE-85AF-3EEE-04F4D756213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20072" y="2066463"/>
            <a:ext cx="1678816" cy="624993"/>
          </a:xfrm>
          <a:prstGeom prst="rect">
            <a:avLst/>
          </a:prstGeom>
        </p:spPr>
      </p:pic>
      <p:sp>
        <p:nvSpPr>
          <p:cNvPr id="222" name="shape 222"/>
          <p:cNvSpPr/>
          <p:nvPr/>
        </p:nvSpPr>
        <p:spPr>
          <a:xfrm>
            <a:off x="9390888" y="4131259"/>
            <a:ext cx="2386584" cy="2496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3E9EF"/>
            </a:solidFill>
          </a:ln>
        </p:spPr>
        <p:txBody>
          <a:bodyPr/>
          <a:lstStyle/>
          <a:p>
            <a:endParaRPr sz="3200"/>
          </a:p>
        </p:txBody>
      </p:sp>
      <p:sp>
        <p:nvSpPr>
          <p:cNvPr id="223" name="shape 223"/>
          <p:cNvSpPr/>
          <p:nvPr/>
        </p:nvSpPr>
        <p:spPr>
          <a:xfrm>
            <a:off x="9555480" y="4410609"/>
            <a:ext cx="91440" cy="91440"/>
          </a:xfrm>
          <a:prstGeom prst="rect">
            <a:avLst/>
          </a:prstGeom>
          <a:solidFill>
            <a:srgbClr val="F5B54D"/>
          </a:solidFill>
          <a:ln>
            <a:noFill/>
          </a:ln>
        </p:spPr>
        <p:txBody>
          <a:bodyPr/>
          <a:lstStyle/>
          <a:p>
            <a:endParaRPr sz="3200"/>
          </a:p>
        </p:txBody>
      </p:sp>
      <p:sp>
        <p:nvSpPr>
          <p:cNvPr id="224" name="text 224"/>
          <p:cNvSpPr txBox="1"/>
          <p:nvPr/>
        </p:nvSpPr>
        <p:spPr>
          <a:xfrm>
            <a:off x="9720072" y="4297680"/>
            <a:ext cx="1929384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zh-TW" altLang="en-US" b="1" spc="0">
                <a:solidFill>
                  <a:srgbClr val="1B3149"/>
                </a:solidFill>
                <a:latin typeface="Arial"/>
                <a:ea typeface="微軟正黑體"/>
              </a:rPr>
              <a:t>教育/學術機構</a:t>
            </a:r>
          </a:p>
        </p:txBody>
      </p:sp>
      <p:pic>
        <p:nvPicPr>
          <p:cNvPr id="9" name="圖片 7">
            <a:extLst>
              <a:ext uri="{FF2B5EF4-FFF2-40B4-BE49-F238E27FC236}">
                <a16:creationId xmlns:a16="http://schemas.microsoft.com/office/drawing/2014/main" id="{F69A8DD3-AF29-0086-EC2E-09F3DB5FE5C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01200" y="4869192"/>
            <a:ext cx="1415381" cy="524968"/>
          </a:xfrm>
          <a:prstGeom prst="rect">
            <a:avLst/>
          </a:prstGeom>
        </p:spPr>
      </p:pic>
      <p:pic>
        <p:nvPicPr>
          <p:cNvPr id="12" name="圖片 6">
            <a:extLst>
              <a:ext uri="{FF2B5EF4-FFF2-40B4-BE49-F238E27FC236}">
                <a16:creationId xmlns:a16="http://schemas.microsoft.com/office/drawing/2014/main" id="{11B9910C-DE48-F196-A320-3E631EE3BD3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28415" y="5795175"/>
            <a:ext cx="1911530" cy="393484"/>
          </a:xfrm>
          <a:prstGeom prst="rect">
            <a:avLst/>
          </a:prstGeom>
        </p:spPr>
      </p:pic>
      <p:pic>
        <p:nvPicPr>
          <p:cNvPr id="16" name="Picture 4" descr="SpectroChip">
            <a:extLst>
              <a:ext uri="{FF2B5EF4-FFF2-40B4-BE49-F238E27FC236}">
                <a16:creationId xmlns:a16="http://schemas.microsoft.com/office/drawing/2014/main" id="{92FD000B-228E-6A5D-F62A-E4F848960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812" y="2763183"/>
            <a:ext cx="1118454" cy="51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圖片 33" descr="e-Insurance&#10;&#10;AI 產生的內容可能不正確。">
            <a:extLst>
              <a:ext uri="{FF2B5EF4-FFF2-40B4-BE49-F238E27FC236}">
                <a16:creationId xmlns:a16="http://schemas.microsoft.com/office/drawing/2014/main" id="{7C29343F-2EE6-AD07-9E79-7966636056A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683050" y="2907582"/>
            <a:ext cx="1678816" cy="59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59421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9AAAE11E-5DE2-1BCB-653B-9C54DB9E2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企業合作案例</a:t>
            </a:r>
          </a:p>
        </p:txBody>
      </p:sp>
      <p:sp>
        <p:nvSpPr>
          <p:cNvPr id="4" name="副標題 3">
            <a:extLst>
              <a:ext uri="{FF2B5EF4-FFF2-40B4-BE49-F238E27FC236}">
                <a16:creationId xmlns:a16="http://schemas.microsoft.com/office/drawing/2014/main" id="{308B51CC-B1CA-EB7A-8E69-5D505AAB1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solidFill>
                <a:srgbClr val="F5B5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91516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50250-59FE-E78B-841E-45B0CC34B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內容版面配置區 15" descr="The text appears to be a mix of Chinese characters and unintelligible phrases, making it difficult to discern a clear message. It may refer to some activities, psychological testing, or directions.&#10;&#10;AI 產生的內容可能不正確。">
            <a:extLst>
              <a:ext uri="{FF2B5EF4-FFF2-40B4-BE49-F238E27FC236}">
                <a16:creationId xmlns:a16="http://schemas.microsoft.com/office/drawing/2014/main" id="{1AB935A5-5C87-9013-6A6E-F20F969EBC2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57716" y="1825625"/>
            <a:ext cx="3260955" cy="4351338"/>
          </a:xfrm>
          <a:prstGeom prst="roundRect">
            <a:avLst>
              <a:gd name="adj" fmla="val 1313"/>
            </a:avLst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5C40B38-D277-1F0B-18E1-6B25699970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55704" y="1825625"/>
            <a:ext cx="5051240" cy="4351338"/>
          </a:xfrm>
        </p:spPr>
        <p:txBody>
          <a:bodyPr/>
          <a:lstStyle/>
          <a:p>
            <a:r>
              <a:rPr lang="zh-TW" altLang="en-US" spc="-100" dirty="0"/>
              <a:t>協助博客來實體書店建置</a:t>
            </a:r>
            <a:r>
              <a:rPr lang="en-US" altLang="zh-TW" spc="-100" dirty="0"/>
              <a:t>AI</a:t>
            </a:r>
            <a:r>
              <a:rPr lang="zh-TW" altLang="en-US" spc="-100" dirty="0"/>
              <a:t>店長系統。該系統結合了</a:t>
            </a:r>
            <a:r>
              <a:rPr lang="zh-TW" altLang="en-US" spc="-100" dirty="0">
                <a:solidFill>
                  <a:schemeClr val="tx1"/>
                </a:solidFill>
              </a:rPr>
              <a:t>語音辨識、語音生成以及大語言模型</a:t>
            </a:r>
            <a:r>
              <a:rPr lang="zh-TW" altLang="en-US" spc="-100" dirty="0"/>
              <a:t>，提供使用者以自然語言與系統進行語音對話來找尋書籍。</a:t>
            </a:r>
          </a:p>
          <a:p>
            <a:endParaRPr lang="zh-TW" alt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5ABCA0B1-6CAB-7F79-AD12-28F22D2F5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TW" altLang="en-US" dirty="0"/>
              <a:t>博客來書店</a:t>
            </a:r>
            <a:r>
              <a:rPr lang="en-US" altLang="zh-TW" dirty="0"/>
              <a:t>AI</a:t>
            </a:r>
            <a:r>
              <a:rPr lang="zh-TW" altLang="en-US" dirty="0"/>
              <a:t>店長</a:t>
            </a:r>
          </a:p>
        </p:txBody>
      </p:sp>
      <p:pic>
        <p:nvPicPr>
          <p:cNvPr id="18" name="圖片 17" descr="The Diary of a CEO&#10;&#10;AI 產生的內容可能不正確。">
            <a:extLst>
              <a:ext uri="{FF2B5EF4-FFF2-40B4-BE49-F238E27FC236}">
                <a16:creationId xmlns:a16="http://schemas.microsoft.com/office/drawing/2014/main" id="{41AF906D-04CD-9E4D-7558-5E93F9A6DC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931" y="1824563"/>
            <a:ext cx="3261752" cy="4352400"/>
          </a:xfrm>
          <a:prstGeom prst="roundRect">
            <a:avLst>
              <a:gd name="adj" fmla="val 1313"/>
            </a:avLst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283060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35B62E1-AE12-0943-6B2F-9D5A824B59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13406" y="1496963"/>
            <a:ext cx="4173794" cy="4680000"/>
          </a:xfrm>
        </p:spPr>
        <p:txBody>
          <a:bodyPr/>
          <a:lstStyle/>
          <a:p>
            <a:pPr algn="just"/>
            <a:r>
              <a:rPr lang="zh-TW" altLang="en-US" dirty="0"/>
              <a:t>與資策會合作，開發結合硬體感測器的資安控管平台，可即時監測與控制分佈於各處的感測器。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7DB42554-B09D-16F4-0001-C426CA66D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TW" altLang="en-US" dirty="0"/>
              <a:t>工控資安威脅偵測平台</a:t>
            </a:r>
          </a:p>
        </p:txBody>
      </p:sp>
      <p:pic>
        <p:nvPicPr>
          <p:cNvPr id="5" name="Google Shape;449;p40">
            <a:extLst>
              <a:ext uri="{FF2B5EF4-FFF2-40B4-BE49-F238E27FC236}">
                <a16:creationId xmlns:a16="http://schemas.microsoft.com/office/drawing/2014/main" id="{89E55D9D-42E5-C486-C91A-82A379590D4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 t="2130" b="1909"/>
          <a:stretch/>
        </p:blipFill>
        <p:spPr>
          <a:xfrm>
            <a:off x="185056" y="1496963"/>
            <a:ext cx="7317627" cy="4680000"/>
          </a:xfrm>
          <a:prstGeom prst="roundRect">
            <a:avLst>
              <a:gd name="adj" fmla="val 1313"/>
            </a:avLst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909952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內容版面配置區 22">
            <a:extLst>
              <a:ext uri="{FF2B5EF4-FFF2-40B4-BE49-F238E27FC236}">
                <a16:creationId xmlns:a16="http://schemas.microsoft.com/office/drawing/2014/main" id="{C6DE9992-57A5-C742-3F2F-3F2DD40ADB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87916" y="1514035"/>
            <a:ext cx="4315789" cy="4192400"/>
          </a:xfrm>
        </p:spPr>
        <p:txBody>
          <a:bodyPr/>
          <a:lstStyle/>
          <a:p>
            <a:pPr algn="just"/>
            <a:r>
              <a:rPr lang="zh-TW" altLang="en-US" dirty="0"/>
              <a:t>與統一超商合作，開發無人商店的自助結帳系統，藉由此系統，可以達到顧客自助結帳的效益，無須排隊等待店員結帳。</a:t>
            </a:r>
          </a:p>
          <a:p>
            <a:endParaRPr lang="zh-TW" altLang="en-US" dirty="0"/>
          </a:p>
        </p:txBody>
      </p:sp>
      <p:sp>
        <p:nvSpPr>
          <p:cNvPr id="9" name="標題 8">
            <a:extLst>
              <a:ext uri="{FF2B5EF4-FFF2-40B4-BE49-F238E27FC236}">
                <a16:creationId xmlns:a16="http://schemas.microsoft.com/office/drawing/2014/main" id="{595ADF0C-D8A4-1D8C-8609-AEE2C2379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zh-TW" altLang="en-US" dirty="0"/>
              <a:t>統一超商</a:t>
            </a:r>
            <a:r>
              <a:rPr lang="en-US" altLang="zh-TW" dirty="0"/>
              <a:t>X-Store</a:t>
            </a:r>
            <a:r>
              <a:rPr lang="zh-TW" altLang="en-US" dirty="0"/>
              <a:t>系統建置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F37C68B-CC5E-8657-76F4-338FC50E97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4393" t="16919" r="23091" b="356"/>
          <a:stretch/>
        </p:blipFill>
        <p:spPr>
          <a:xfrm>
            <a:off x="173680" y="1514035"/>
            <a:ext cx="7125478" cy="4680288"/>
          </a:xfrm>
          <a:prstGeom prst="roundRect">
            <a:avLst>
              <a:gd name="adj" fmla="val 1961"/>
            </a:avLst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815271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2B068CF5-3425-1965-450B-6DFCC5628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507958"/>
            <a:ext cx="5834745" cy="4669006"/>
          </a:xfrm>
        </p:spPr>
        <p:txBody>
          <a:bodyPr/>
          <a:lstStyle/>
          <a:p>
            <a:pPr algn="just"/>
            <a:r>
              <a:rPr lang="zh-TW" altLang="en-US" dirty="0"/>
              <a:t>與光譜儀器廠神光晶片公司合作，建置新冠病毒定量檢測系統，該系統於疫情間已做為醫院研究病毒使用，並曾參與臺北市萬華區的大規模血清抗體研究。</a:t>
            </a:r>
            <a:endParaRPr lang="en-US" altLang="zh-TW" dirty="0"/>
          </a:p>
          <a:p>
            <a:r>
              <a:rPr lang="zh-TW" altLang="en-US" dirty="0"/>
              <a:t>開發的系統平台包含</a:t>
            </a:r>
            <a:r>
              <a:rPr lang="en-US" altLang="zh-TW" dirty="0"/>
              <a:t>Windows PC</a:t>
            </a:r>
            <a:r>
              <a:rPr lang="zh-TW" altLang="en-US" dirty="0"/>
              <a:t>、</a:t>
            </a:r>
            <a:r>
              <a:rPr lang="en-US" altLang="zh-TW" dirty="0"/>
              <a:t>Android</a:t>
            </a:r>
            <a:r>
              <a:rPr lang="zh-TW" altLang="en-US" dirty="0"/>
              <a:t>和</a:t>
            </a:r>
            <a:r>
              <a:rPr lang="en-US" altLang="zh-TW" dirty="0"/>
              <a:t>iOS</a:t>
            </a:r>
            <a:r>
              <a:rPr lang="zh-TW" altLang="en-US" dirty="0"/>
              <a:t>等。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44A15750-E012-B770-89EB-B2E1C239E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123462"/>
            <a:ext cx="8769320" cy="1118214"/>
          </a:xfrm>
        </p:spPr>
        <p:txBody>
          <a:bodyPr anchor="ctr"/>
          <a:lstStyle/>
          <a:p>
            <a:r>
              <a:rPr lang="zh-TW" altLang="zh-TW" dirty="0"/>
              <a:t>新冠病毒光譜檢測儀A</a:t>
            </a:r>
            <a:r>
              <a:rPr lang="en-US" altLang="zh-TW" dirty="0"/>
              <a:t>pp</a:t>
            </a:r>
            <a:r>
              <a:rPr lang="zh-TW" altLang="zh-TW" dirty="0"/>
              <a:t>開發</a:t>
            </a:r>
            <a:endParaRPr lang="zh-TW" altLang="en-US" dirty="0"/>
          </a:p>
        </p:txBody>
      </p:sp>
      <p:pic>
        <p:nvPicPr>
          <p:cNvPr id="7" name="Google Shape;638;p61">
            <a:extLst>
              <a:ext uri="{FF2B5EF4-FFF2-40B4-BE49-F238E27FC236}">
                <a16:creationId xmlns:a16="http://schemas.microsoft.com/office/drawing/2014/main" id="{C47BDB79-CC96-FADA-D841-9084FE7D6C90}"/>
              </a:ext>
            </a:extLst>
          </p:cNvPr>
          <p:cNvPicPr preferRelativeResize="0">
            <a:picLocks noGrp="1"/>
          </p:cNvPicPr>
          <p:nvPr>
            <p:ph sz="half" idx="1"/>
          </p:nvPr>
        </p:nvPicPr>
        <p:blipFill rotWithShape="1">
          <a:blip r:embed="rId2">
            <a:alphaModFix/>
          </a:blip>
          <a:srcRect l="4552"/>
          <a:stretch/>
        </p:blipFill>
        <p:spPr>
          <a:xfrm>
            <a:off x="320842" y="1507957"/>
            <a:ext cx="5542343" cy="4680000"/>
          </a:xfrm>
          <a:prstGeom prst="roundRect">
            <a:avLst>
              <a:gd name="adj" fmla="val 1961"/>
            </a:avLst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126070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9CA6154-D19F-3039-C12F-428C78962A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31394" y="1504334"/>
            <a:ext cx="4175550" cy="4672629"/>
          </a:xfrm>
        </p:spPr>
        <p:txBody>
          <a:bodyPr/>
          <a:lstStyle/>
          <a:p>
            <a:pPr algn="just"/>
            <a:r>
              <a:rPr lang="zh-TW" altLang="en-US" dirty="0"/>
              <a:t>與日本</a:t>
            </a:r>
            <a:r>
              <a:rPr lang="ja-JP" altLang="en-US" dirty="0"/>
              <a:t>リコジャパン株式会社</a:t>
            </a:r>
            <a:r>
              <a:rPr lang="zh-TW" altLang="en-US" dirty="0"/>
              <a:t>合作，開發太陽能儲能控制系統，此系統可控制客戶旗下所有太陽能儲能設備，並可即時顯示機器溫度、每日儲能量、發電量、用電量等，並可遠端操控設備放電和儲電等各項設定。</a:t>
            </a: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09C30318-7A16-B148-9760-57A29839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123462"/>
            <a:ext cx="8813566" cy="1118214"/>
          </a:xfrm>
        </p:spPr>
        <p:txBody>
          <a:bodyPr anchor="ctr"/>
          <a:lstStyle/>
          <a:p>
            <a:r>
              <a:rPr lang="zh-TW" altLang="en-US" dirty="0"/>
              <a:t>太陽能儲能控制系統</a:t>
            </a:r>
          </a:p>
        </p:txBody>
      </p:sp>
      <p:pic>
        <p:nvPicPr>
          <p:cNvPr id="5" name="Google Shape;324;p26">
            <a:extLst>
              <a:ext uri="{FF2B5EF4-FFF2-40B4-BE49-F238E27FC236}">
                <a16:creationId xmlns:a16="http://schemas.microsoft.com/office/drawing/2014/main" id="{A8535A9C-047D-B714-1BED-9E5D17C96999}"/>
              </a:ext>
            </a:extLst>
          </p:cNvPr>
          <p:cNvPicPr preferRelativeResize="0">
            <a:picLocks noGrp="1"/>
          </p:cNvPicPr>
          <p:nvPr>
            <p:ph sz="half" idx="1"/>
          </p:nvPr>
        </p:nvPicPr>
        <p:blipFill rotWithShape="1">
          <a:blip r:embed="rId2">
            <a:alphaModFix/>
          </a:blip>
          <a:srcRect l="1079" t="1938" r="-230"/>
          <a:stretch/>
        </p:blipFill>
        <p:spPr>
          <a:xfrm>
            <a:off x="185056" y="1504334"/>
            <a:ext cx="7513602" cy="4680000"/>
          </a:xfrm>
          <a:prstGeom prst="roundRect">
            <a:avLst>
              <a:gd name="adj" fmla="val 1961"/>
            </a:avLst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748974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471EC-27F1-9A41-AF4C-9AF4478C5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9E0426A9-E4BA-910B-5F5F-3FBAF68CB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公司產品</a:t>
            </a:r>
          </a:p>
        </p:txBody>
      </p:sp>
      <p:sp>
        <p:nvSpPr>
          <p:cNvPr id="4" name="副標題 3">
            <a:extLst>
              <a:ext uri="{FF2B5EF4-FFF2-40B4-BE49-F238E27FC236}">
                <a16:creationId xmlns:a16="http://schemas.microsoft.com/office/drawing/2014/main" id="{B7835FAF-1FD9-3407-4BA6-4E7672ECB4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企業級 </a:t>
            </a:r>
            <a:r>
              <a:rPr lang="en-US" altLang="zh-TW" dirty="0"/>
              <a:t>AI </a:t>
            </a:r>
            <a:r>
              <a:rPr lang="zh-TW" altLang="en-US" dirty="0"/>
              <a:t>廣告生成平台</a:t>
            </a:r>
          </a:p>
        </p:txBody>
      </p:sp>
    </p:spTree>
    <p:extLst>
      <p:ext uri="{BB962C8B-B14F-4D97-AF65-F5344CB8AC3E}">
        <p14:creationId xmlns:p14="http://schemas.microsoft.com/office/powerpoint/2010/main" val="522511535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AI 生成廣告 vs 傳統拍攝製作</a:t>
            </a:r>
          </a:p>
        </p:txBody>
      </p:sp>
      <p:sp>
        <p:nvSpPr>
          <p:cNvPr id="902" name="lead line"/>
          <p:cNvSpPr/>
          <p:nvPr/>
        </p:nvSpPr>
        <p:spPr>
          <a:xfrm>
            <a:off x="502920" y="205740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zh-TW" altLang="en-US" sz="2400" dirty="0">
                <a:solidFill>
                  <a:srgbClr val="6B7887"/>
                </a:solidFill>
                <a:latin typeface="Arial" pitchFamily="34" charset="0"/>
                <a:ea typeface="微軟正黑體" pitchFamily="34" charset="-122"/>
                <a:cs typeface="Arial" pitchFamily="34" charset="0"/>
              </a:rPr>
              <a:t>同樣一支廣告，AI 生成在成本、時間、人力到規模化上全面領先傳統製作。</a:t>
            </a:r>
          </a:p>
        </p:txBody>
      </p:sp>
      <p:graphicFrame>
        <p:nvGraphicFramePr>
          <p:cNvPr id="60" name="comparison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779242"/>
              </p:ext>
            </p:extLst>
          </p:nvPr>
        </p:nvGraphicFramePr>
        <p:xfrm>
          <a:off x="502920" y="2560320"/>
          <a:ext cx="11155680" cy="3291840"/>
        </p:xfrm>
        <a:graphic>
          <a:graphicData uri="http://schemas.openxmlformats.org/drawingml/2006/table">
            <a:tbl>
              <a:tblPr firstRow="1"/>
              <a:tblGrid>
                <a:gridCol w="24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7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77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TW" altLang="en-US" sz="1800" b="1">
                          <a:solidFill>
                            <a:srgbClr val="FFFFFF"/>
                          </a:solidFill>
                          <a:latin typeface="Arial" pitchFamily="34" charset="0"/>
                          <a:ea typeface="微軟正黑體" pitchFamily="34" charset="-122"/>
                          <a:cs typeface="Arial" pitchFamily="34" charset="0"/>
                        </a:rPr>
                        <a:t>比較面向</a:t>
                      </a:r>
                    </a:p>
                  </a:txBody>
                  <a:tcPr marL="121920" marR="121920" marT="60960" marB="60960" anchor="ctr">
                    <a:lnL w="6350">
                      <a:solidFill>
                        <a:srgbClr val="D6DEE6"/>
                      </a:solidFill>
                    </a:lnL>
                    <a:lnR w="6350">
                      <a:solidFill>
                        <a:srgbClr val="D6DEE6"/>
                      </a:solidFill>
                    </a:lnR>
                    <a:lnT w="6350">
                      <a:solidFill>
                        <a:srgbClr val="D6DEE6"/>
                      </a:solidFill>
                    </a:lnT>
                    <a:lnB w="6350">
                      <a:solidFill>
                        <a:srgbClr val="D6DEE6"/>
                      </a:solidFill>
                    </a:lnB>
                    <a:solidFill>
                      <a:srgbClr val="253F5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TW" altLang="en-US" sz="18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微軟正黑體" pitchFamily="34" charset="-122"/>
                          <a:cs typeface="Arial" pitchFamily="34" charset="0"/>
                        </a:rPr>
                        <a:t>傳統自行拍攝製作</a:t>
                      </a:r>
                    </a:p>
                  </a:txBody>
                  <a:tcPr marL="121920" marR="121920" marT="60960" marB="60960" anchor="ctr">
                    <a:lnL w="6350">
                      <a:solidFill>
                        <a:srgbClr val="D6DEE6"/>
                      </a:solidFill>
                    </a:lnL>
                    <a:lnR w="6350">
                      <a:solidFill>
                        <a:srgbClr val="D6DEE6"/>
                      </a:solidFill>
                    </a:lnR>
                    <a:lnT w="6350">
                      <a:solidFill>
                        <a:srgbClr val="D6DEE6"/>
                      </a:solidFill>
                    </a:lnT>
                    <a:lnB w="6350">
                      <a:solidFill>
                        <a:srgbClr val="D6DEE6"/>
                      </a:solidFill>
                    </a:lnB>
                    <a:solidFill>
                      <a:srgbClr val="253F5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zh-TW" altLang="en-US" sz="1800" b="1">
                          <a:solidFill>
                            <a:srgbClr val="253F58"/>
                          </a:solidFill>
                          <a:latin typeface="Arial" pitchFamily="34" charset="0"/>
                          <a:ea typeface="微軟正黑體" pitchFamily="34" charset="-122"/>
                          <a:cs typeface="Arial" pitchFamily="34" charset="0"/>
                        </a:rPr>
                        <a:t>AI 生成廣告</a:t>
                      </a:r>
                    </a:p>
                  </a:txBody>
                  <a:tcPr marL="121920" marR="121920" marT="60960" marB="60960" anchor="ctr">
                    <a:lnL w="6350">
                      <a:solidFill>
                        <a:srgbClr val="D6DEE6"/>
                      </a:solidFill>
                    </a:lnL>
                    <a:lnR w="6350">
                      <a:solidFill>
                        <a:srgbClr val="D6DEE6"/>
                      </a:solidFill>
                    </a:lnR>
                    <a:lnT w="6350">
                      <a:solidFill>
                        <a:srgbClr val="D6DEE6"/>
                      </a:solidFill>
                    </a:lnT>
                    <a:lnB w="6350">
                      <a:solidFill>
                        <a:srgbClr val="D6DEE6"/>
                      </a:solidFill>
                    </a:lnB>
                    <a:solidFill>
                      <a:srgbClr val="F5B5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TW" altLang="en-US" sz="1600" b="1">
                          <a:solidFill>
                            <a:srgbClr val="253F58"/>
                          </a:solidFill>
                          <a:latin typeface="Arial" pitchFamily="34" charset="0"/>
                          <a:ea typeface="微軟正黑體" pitchFamily="34" charset="-122"/>
                          <a:cs typeface="Arial" pitchFamily="34" charset="0"/>
                        </a:rPr>
                        <a:t>成本</a:t>
                      </a:r>
                    </a:p>
                  </a:txBody>
                  <a:tcPr marL="121920" marR="121920" marT="60960" marB="60960" anchor="ctr">
                    <a:lnL w="6350">
                      <a:solidFill>
                        <a:srgbClr val="D6DEE6"/>
                      </a:solidFill>
                    </a:lnL>
                    <a:lnR w="6350">
                      <a:solidFill>
                        <a:srgbClr val="D6DEE6"/>
                      </a:solidFill>
                    </a:lnR>
                    <a:lnT w="6350">
                      <a:solidFill>
                        <a:srgbClr val="D6DEE6"/>
                      </a:solidFill>
                    </a:lnT>
                    <a:lnB w="6350">
                      <a:solidFill>
                        <a:srgbClr val="D6DEE6"/>
                      </a:solidFill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TW" altLang="en-US" sz="1600" dirty="0">
                          <a:solidFill>
                            <a:srgbClr val="3E4A56"/>
                          </a:solidFill>
                          <a:latin typeface="Arial" pitchFamily="34" charset="0"/>
                          <a:ea typeface="微軟正黑體" pitchFamily="34" charset="-122"/>
                          <a:cs typeface="Arial" pitchFamily="34" charset="0"/>
                        </a:rPr>
                        <a:t>攝影團隊、器材、場地與後製費用高昂，單支動輒數十萬甚至數百萬起跳。</a:t>
                      </a:r>
                    </a:p>
                  </a:txBody>
                  <a:tcPr marL="121920" marR="121920" marT="60960" marB="60960" anchor="ctr">
                    <a:lnL w="6350">
                      <a:solidFill>
                        <a:srgbClr val="D6DEE6"/>
                      </a:solidFill>
                    </a:lnL>
                    <a:lnR w="6350">
                      <a:solidFill>
                        <a:srgbClr val="D6DEE6"/>
                      </a:solidFill>
                    </a:lnR>
                    <a:lnT w="6350">
                      <a:solidFill>
                        <a:srgbClr val="D6DEE6"/>
                      </a:solidFill>
                    </a:lnT>
                    <a:lnB w="6350">
                      <a:solidFill>
                        <a:srgbClr val="D6DE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TW" altLang="en-US" sz="1600">
                          <a:solidFill>
                            <a:srgbClr val="253F58"/>
                          </a:solidFill>
                          <a:latin typeface="Arial" pitchFamily="34" charset="0"/>
                          <a:ea typeface="微軟正黑體" pitchFamily="34" charset="-122"/>
                          <a:cs typeface="Arial" pitchFamily="34" charset="0"/>
                        </a:rPr>
                        <a:t>用影片時長計價，沒有器材、場地或人員成本，每秒僅需幾十塊。</a:t>
                      </a:r>
                    </a:p>
                  </a:txBody>
                  <a:tcPr marL="121920" marR="121920" marT="60960" marB="60960" anchor="ctr">
                    <a:lnL w="6350">
                      <a:solidFill>
                        <a:srgbClr val="D6DEE6"/>
                      </a:solidFill>
                    </a:lnL>
                    <a:lnR w="6350">
                      <a:solidFill>
                        <a:srgbClr val="D6DEE6"/>
                      </a:solidFill>
                    </a:lnR>
                    <a:lnT w="6350">
                      <a:solidFill>
                        <a:srgbClr val="D6DEE6"/>
                      </a:solidFill>
                    </a:lnT>
                    <a:lnB w="6350">
                      <a:solidFill>
                        <a:srgbClr val="D6DEE6"/>
                      </a:solidFill>
                    </a:lnB>
                    <a:solidFill>
                      <a:srgbClr val="FDF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TW" altLang="en-US" sz="1600" b="1">
                          <a:solidFill>
                            <a:srgbClr val="253F58"/>
                          </a:solidFill>
                          <a:latin typeface="Arial" pitchFamily="34" charset="0"/>
                          <a:ea typeface="微軟正黑體" pitchFamily="34" charset="-122"/>
                          <a:cs typeface="Arial" pitchFamily="34" charset="0"/>
                        </a:rPr>
                        <a:t>製作時間</a:t>
                      </a:r>
                    </a:p>
                  </a:txBody>
                  <a:tcPr marL="121920" marR="121920" marT="60960" marB="60960" anchor="ctr">
                    <a:lnL w="6350">
                      <a:solidFill>
                        <a:srgbClr val="D6DEE6"/>
                      </a:solidFill>
                    </a:lnL>
                    <a:lnR w="6350">
                      <a:solidFill>
                        <a:srgbClr val="D6DEE6"/>
                      </a:solidFill>
                    </a:lnR>
                    <a:lnT w="6350">
                      <a:solidFill>
                        <a:srgbClr val="D6DEE6"/>
                      </a:solidFill>
                    </a:lnT>
                    <a:lnB w="6350">
                      <a:solidFill>
                        <a:srgbClr val="D6DEE6"/>
                      </a:solidFill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TW" altLang="en-US" sz="1600">
                          <a:solidFill>
                            <a:srgbClr val="3E4A56"/>
                          </a:solidFill>
                          <a:latin typeface="Arial" pitchFamily="34" charset="0"/>
                          <a:ea typeface="微軟正黑體" pitchFamily="34" charset="-122"/>
                          <a:cs typeface="Arial" pitchFamily="34" charset="0"/>
                        </a:rPr>
                        <a:t>從企劃、拍攝到後製剪輯，往往需要數週工期。</a:t>
                      </a:r>
                    </a:p>
                  </a:txBody>
                  <a:tcPr marL="121920" marR="121920" marT="60960" marB="60960" anchor="ctr">
                    <a:lnL w="6350">
                      <a:solidFill>
                        <a:srgbClr val="D6DEE6"/>
                      </a:solidFill>
                    </a:lnL>
                    <a:lnR w="6350">
                      <a:solidFill>
                        <a:srgbClr val="D6DEE6"/>
                      </a:solidFill>
                    </a:lnR>
                    <a:lnT w="6350">
                      <a:solidFill>
                        <a:srgbClr val="D6DEE6"/>
                      </a:solidFill>
                    </a:lnT>
                    <a:lnB w="6350">
                      <a:solidFill>
                        <a:srgbClr val="D6DE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TW" altLang="en-US" sz="1600">
                          <a:solidFill>
                            <a:srgbClr val="253F58"/>
                          </a:solidFill>
                          <a:latin typeface="Arial" pitchFamily="34" charset="0"/>
                          <a:ea typeface="微軟正黑體" pitchFamily="34" charset="-122"/>
                          <a:cs typeface="Arial" pitchFamily="34" charset="0"/>
                        </a:rPr>
                        <a:t>數分鐘到數小時即可產出完整成片，時程大幅縮短。</a:t>
                      </a:r>
                    </a:p>
                  </a:txBody>
                  <a:tcPr marL="121920" marR="121920" marT="60960" marB="60960" anchor="ctr">
                    <a:lnL w="6350">
                      <a:solidFill>
                        <a:srgbClr val="D6DEE6"/>
                      </a:solidFill>
                    </a:lnL>
                    <a:lnR w="6350">
                      <a:solidFill>
                        <a:srgbClr val="D6DEE6"/>
                      </a:solidFill>
                    </a:lnR>
                    <a:lnT w="6350">
                      <a:solidFill>
                        <a:srgbClr val="D6DEE6"/>
                      </a:solidFill>
                    </a:lnT>
                    <a:lnB w="6350">
                      <a:solidFill>
                        <a:srgbClr val="D6DEE6"/>
                      </a:solidFill>
                    </a:lnB>
                    <a:solidFill>
                      <a:srgbClr val="FDF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TW" altLang="en-US" sz="1600" b="1" dirty="0">
                          <a:solidFill>
                            <a:srgbClr val="253F58"/>
                          </a:solidFill>
                          <a:latin typeface="Arial" pitchFamily="34" charset="0"/>
                          <a:ea typeface="微軟正黑體" pitchFamily="34" charset="-122"/>
                          <a:cs typeface="Arial" pitchFamily="34" charset="0"/>
                        </a:rPr>
                        <a:t>人力與門檻</a:t>
                      </a:r>
                    </a:p>
                  </a:txBody>
                  <a:tcPr marL="121920" marR="121920" marT="60960" marB="60960" anchor="ctr">
                    <a:lnL w="6350">
                      <a:solidFill>
                        <a:srgbClr val="D6DEE6"/>
                      </a:solidFill>
                    </a:lnL>
                    <a:lnR w="6350">
                      <a:solidFill>
                        <a:srgbClr val="D6DEE6"/>
                      </a:solidFill>
                    </a:lnR>
                    <a:lnT w="6350">
                      <a:solidFill>
                        <a:srgbClr val="D6DEE6"/>
                      </a:solidFill>
                    </a:lnT>
                    <a:lnB w="6350">
                      <a:solidFill>
                        <a:srgbClr val="D6DEE6"/>
                      </a:solidFill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TW" altLang="en-US" sz="1600">
                          <a:solidFill>
                            <a:srgbClr val="3E4A56"/>
                          </a:solidFill>
                          <a:latin typeface="Arial" pitchFamily="34" charset="0"/>
                          <a:ea typeface="微軟正黑體" pitchFamily="34" charset="-122"/>
                          <a:cs typeface="Arial" pitchFamily="34" charset="0"/>
                        </a:rPr>
                        <a:t>需導演、攝影、剪輯等專業團隊與整套器材。</a:t>
                      </a:r>
                    </a:p>
                  </a:txBody>
                  <a:tcPr marL="121920" marR="121920" marT="60960" marB="60960" anchor="ctr">
                    <a:lnL w="6350">
                      <a:solidFill>
                        <a:srgbClr val="D6DEE6"/>
                      </a:solidFill>
                    </a:lnL>
                    <a:lnR w="6350">
                      <a:solidFill>
                        <a:srgbClr val="D6DEE6"/>
                      </a:solidFill>
                    </a:lnR>
                    <a:lnT w="6350">
                      <a:solidFill>
                        <a:srgbClr val="D6DEE6"/>
                      </a:solidFill>
                    </a:lnT>
                    <a:lnB w="6350">
                      <a:solidFill>
                        <a:srgbClr val="D6DE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TW" altLang="en-US" sz="1600">
                          <a:solidFill>
                            <a:srgbClr val="253F58"/>
                          </a:solidFill>
                          <a:latin typeface="Arial" pitchFamily="34" charset="0"/>
                          <a:ea typeface="微軟正黑體" pitchFamily="34" charset="-122"/>
                          <a:cs typeface="Arial" pitchFamily="34" charset="0"/>
                        </a:rPr>
                        <a:t>一人一台裝置即可完成，製作門檻大幅降低。</a:t>
                      </a:r>
                    </a:p>
                  </a:txBody>
                  <a:tcPr marL="121920" marR="121920" marT="60960" marB="60960" anchor="ctr">
                    <a:lnL w="6350">
                      <a:solidFill>
                        <a:srgbClr val="D6DEE6"/>
                      </a:solidFill>
                    </a:lnL>
                    <a:lnR w="6350">
                      <a:solidFill>
                        <a:srgbClr val="D6DEE6"/>
                      </a:solidFill>
                    </a:lnR>
                    <a:lnT w="6350">
                      <a:solidFill>
                        <a:srgbClr val="D6DEE6"/>
                      </a:solidFill>
                    </a:lnT>
                    <a:lnB w="6350">
                      <a:solidFill>
                        <a:srgbClr val="D6DEE6"/>
                      </a:solidFill>
                    </a:lnB>
                    <a:solidFill>
                      <a:srgbClr val="FDF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TW" altLang="en-US" sz="1600" b="1">
                          <a:solidFill>
                            <a:srgbClr val="253F58"/>
                          </a:solidFill>
                          <a:latin typeface="Arial" pitchFamily="34" charset="0"/>
                          <a:ea typeface="微軟正黑體" pitchFamily="34" charset="-122"/>
                          <a:cs typeface="Arial" pitchFamily="34" charset="0"/>
                        </a:rPr>
                        <a:t>規模化產出</a:t>
                      </a:r>
                    </a:p>
                  </a:txBody>
                  <a:tcPr marL="121920" marR="121920" marT="60960" marB="60960" anchor="ctr">
                    <a:lnL w="6350">
                      <a:solidFill>
                        <a:srgbClr val="D6DEE6"/>
                      </a:solidFill>
                    </a:lnL>
                    <a:lnR w="6350">
                      <a:solidFill>
                        <a:srgbClr val="D6DEE6"/>
                      </a:solidFill>
                    </a:lnR>
                    <a:lnT w="6350">
                      <a:solidFill>
                        <a:srgbClr val="D6DEE6"/>
                      </a:solidFill>
                    </a:lnT>
                    <a:lnB w="6350">
                      <a:solidFill>
                        <a:srgbClr val="D6DEE6"/>
                      </a:solidFill>
                    </a:lnB>
                    <a:solidFill>
                      <a:srgbClr val="F2F5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TW" altLang="en-US" sz="1600">
                          <a:solidFill>
                            <a:srgbClr val="3E4A56"/>
                          </a:solidFill>
                          <a:latin typeface="Arial" pitchFamily="34" charset="0"/>
                          <a:ea typeface="微軟正黑體" pitchFamily="34" charset="-122"/>
                          <a:cs typeface="Arial" pitchFamily="34" charset="0"/>
                        </a:rPr>
                        <a:t>產量受人力與檔期限制，難以大量產出。</a:t>
                      </a:r>
                    </a:p>
                  </a:txBody>
                  <a:tcPr marL="121920" marR="121920" marT="60960" marB="60960" anchor="ctr">
                    <a:lnL w="6350">
                      <a:solidFill>
                        <a:srgbClr val="D6DEE6"/>
                      </a:solidFill>
                    </a:lnL>
                    <a:lnR w="6350">
                      <a:solidFill>
                        <a:srgbClr val="D6DEE6"/>
                      </a:solidFill>
                    </a:lnR>
                    <a:lnT w="6350">
                      <a:solidFill>
                        <a:srgbClr val="D6DEE6"/>
                      </a:solidFill>
                    </a:lnT>
                    <a:lnB w="6350">
                      <a:solidFill>
                        <a:srgbClr val="D6DE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zh-TW" altLang="en-US" sz="1600" dirty="0">
                          <a:solidFill>
                            <a:srgbClr val="253F58"/>
                          </a:solidFill>
                          <a:latin typeface="Arial" pitchFamily="34" charset="0"/>
                          <a:ea typeface="微軟正黑體" pitchFamily="34" charset="-122"/>
                          <a:cs typeface="Arial" pitchFamily="34" charset="0"/>
                        </a:rPr>
                        <a:t>可大量、多語言、多市場快速量產。</a:t>
                      </a:r>
                    </a:p>
                  </a:txBody>
                  <a:tcPr marL="121920" marR="121920" marT="60960" marB="60960" anchor="ctr">
                    <a:lnL w="6350">
                      <a:solidFill>
                        <a:srgbClr val="D6DEE6"/>
                      </a:solidFill>
                    </a:lnL>
                    <a:lnR w="6350">
                      <a:solidFill>
                        <a:srgbClr val="D6DEE6"/>
                      </a:solidFill>
                    </a:lnR>
                    <a:lnT w="6350">
                      <a:solidFill>
                        <a:srgbClr val="D6DEE6"/>
                      </a:solidFill>
                    </a:lnT>
                    <a:lnB w="6350">
                      <a:solidFill>
                        <a:srgbClr val="D6DEE6"/>
                      </a:solidFill>
                    </a:lnB>
                    <a:solidFill>
                      <a:srgbClr val="FDF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產品功能總覽</a:t>
            </a:r>
          </a:p>
        </p:txBody>
      </p:sp>
      <p:sp>
        <p:nvSpPr>
          <p:cNvPr id="902" name="lead"/>
          <p:cNvSpPr txBox="1"/>
          <p:nvPr/>
        </p:nvSpPr>
        <p:spPr>
          <a:xfrm>
            <a:off x="502920" y="2057400"/>
            <a:ext cx="1124712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zh-TW" altLang="en-US" sz="2400" b="0" dirty="0">
                <a:solidFill>
                  <a:srgbClr val="6B7887"/>
                </a:solidFill>
                <a:latin typeface="Arial"/>
                <a:ea typeface="微軟正黑體"/>
              </a:rPr>
              <a:t>五大核心能力，為企業打造安全、可控且高效的廣告影片生產線。</a:t>
            </a:r>
          </a:p>
        </p:txBody>
      </p:sp>
      <p:sp>
        <p:nvSpPr>
          <p:cNvPr id="910" name="card 01"/>
          <p:cNvSpPr/>
          <p:nvPr/>
        </p:nvSpPr>
        <p:spPr>
          <a:xfrm>
            <a:off x="502920" y="2606039"/>
            <a:ext cx="2148840" cy="3381805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6DEE6"/>
            </a:solidFill>
          </a:ln>
        </p:spPr>
        <p:txBody>
          <a:bodyPr/>
          <a:lstStyle/>
          <a:p>
            <a:endParaRPr lang="zh-TW" sz="2800"/>
          </a:p>
        </p:txBody>
      </p:sp>
      <p:sp>
        <p:nvSpPr>
          <p:cNvPr id="911" name="strip 0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606040"/>
            <a:ext cx="2148840" cy="91440"/>
          </a:xfrm>
          <a:prstGeom prst="rect">
            <a:avLst/>
          </a:prstGeom>
          <a:solidFill>
            <a:srgbClr val="F5B54D"/>
          </a:solidFill>
          <a:ln>
            <a:noFill/>
          </a:ln>
        </p:spPr>
        <p:txBody>
          <a:bodyPr/>
          <a:lstStyle/>
          <a:p>
            <a:endParaRPr lang="zh-TW" sz="2800"/>
          </a:p>
        </p:txBody>
      </p:sp>
      <p:sp>
        <p:nvSpPr>
          <p:cNvPr id="912" name="num 01"/>
          <p:cNvSpPr txBox="1"/>
          <p:nvPr/>
        </p:nvSpPr>
        <p:spPr>
          <a:xfrm>
            <a:off x="667512" y="2834640"/>
            <a:ext cx="1819656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zh-TW" altLang="en-US" sz="3200" b="1" dirty="0">
                <a:solidFill>
                  <a:srgbClr val="F5B54D"/>
                </a:solidFill>
                <a:latin typeface="Arial"/>
                <a:ea typeface="微軟正黑體"/>
              </a:rPr>
              <a:t>01</a:t>
            </a:r>
          </a:p>
        </p:txBody>
      </p:sp>
      <p:sp>
        <p:nvSpPr>
          <p:cNvPr id="913" name="head 01"/>
          <p:cNvSpPr txBox="1"/>
          <p:nvPr/>
        </p:nvSpPr>
        <p:spPr>
          <a:xfrm>
            <a:off x="667512" y="3501264"/>
            <a:ext cx="1819656" cy="7315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zh-TW" altLang="en-US" sz="2000" b="1" dirty="0">
                <a:solidFill>
                  <a:srgbClr val="253F58"/>
                </a:solidFill>
                <a:latin typeface="Arial"/>
                <a:ea typeface="微軟正黑體"/>
              </a:rPr>
              <a:t>企業權限</a:t>
            </a:r>
          </a:p>
          <a:p>
            <a:pPr algn="l">
              <a:lnSpc>
                <a:spcPct val="110000"/>
              </a:lnSpc>
            </a:pPr>
            <a:r>
              <a:rPr lang="zh-TW" altLang="en-US" sz="2000" b="1" dirty="0">
                <a:solidFill>
                  <a:srgbClr val="253F58"/>
                </a:solidFill>
                <a:latin typeface="Arial"/>
                <a:ea typeface="微軟正黑體"/>
              </a:rPr>
              <a:t>分級平台</a:t>
            </a:r>
          </a:p>
        </p:txBody>
      </p:sp>
      <p:sp>
        <p:nvSpPr>
          <p:cNvPr id="914" name="desc 01"/>
          <p:cNvSpPr txBox="1"/>
          <p:nvPr/>
        </p:nvSpPr>
        <p:spPr>
          <a:xfrm>
            <a:off x="667512" y="4376141"/>
            <a:ext cx="1819656" cy="139047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zh-TW" altLang="en-US" b="0" dirty="0">
                <a:solidFill>
                  <a:srgbClr val="3E4A56"/>
                </a:solidFill>
                <a:latin typeface="Arial"/>
                <a:ea typeface="微軟正黑體"/>
              </a:rPr>
              <a:t>專為企業部門建置，依角色分層授權、統一控管。</a:t>
            </a:r>
          </a:p>
        </p:txBody>
      </p:sp>
      <p:sp>
        <p:nvSpPr>
          <p:cNvPr id="915" name="card 02"/>
          <p:cNvSpPr/>
          <p:nvPr/>
        </p:nvSpPr>
        <p:spPr>
          <a:xfrm>
            <a:off x="2761488" y="2606040"/>
            <a:ext cx="2148840" cy="3381804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6DEE6"/>
            </a:solidFill>
          </a:ln>
        </p:spPr>
        <p:txBody>
          <a:bodyPr/>
          <a:lstStyle/>
          <a:p>
            <a:endParaRPr lang="zh-TW" sz="2800"/>
          </a:p>
        </p:txBody>
      </p:sp>
      <p:sp>
        <p:nvSpPr>
          <p:cNvPr id="916" name="strip 0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61488" y="2606040"/>
            <a:ext cx="2148840" cy="91440"/>
          </a:xfrm>
          <a:prstGeom prst="rect">
            <a:avLst/>
          </a:prstGeom>
          <a:solidFill>
            <a:srgbClr val="F5B54D"/>
          </a:solidFill>
          <a:ln>
            <a:noFill/>
          </a:ln>
        </p:spPr>
        <p:txBody>
          <a:bodyPr/>
          <a:lstStyle/>
          <a:p>
            <a:endParaRPr lang="zh-TW" sz="2800"/>
          </a:p>
        </p:txBody>
      </p:sp>
      <p:sp>
        <p:nvSpPr>
          <p:cNvPr id="917" name="num 02"/>
          <p:cNvSpPr txBox="1"/>
          <p:nvPr/>
        </p:nvSpPr>
        <p:spPr>
          <a:xfrm>
            <a:off x="2926080" y="2834640"/>
            <a:ext cx="1819656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zh-TW" altLang="en-US" sz="3200" b="1" dirty="0">
                <a:solidFill>
                  <a:srgbClr val="F5B54D"/>
                </a:solidFill>
                <a:latin typeface="Arial"/>
                <a:ea typeface="微軟正黑體"/>
              </a:rPr>
              <a:t>02</a:t>
            </a:r>
          </a:p>
        </p:txBody>
      </p:sp>
      <p:sp>
        <p:nvSpPr>
          <p:cNvPr id="918" name="head 02"/>
          <p:cNvSpPr txBox="1"/>
          <p:nvPr/>
        </p:nvSpPr>
        <p:spPr>
          <a:xfrm>
            <a:off x="2926080" y="3501264"/>
            <a:ext cx="1819656" cy="7315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zh-TW" altLang="en-US" sz="2000" b="1" dirty="0">
                <a:solidFill>
                  <a:srgbClr val="253F58"/>
                </a:solidFill>
                <a:latin typeface="Arial"/>
                <a:ea typeface="微軟正黑體"/>
              </a:rPr>
              <a:t>法務審核</a:t>
            </a:r>
          </a:p>
          <a:p>
            <a:pPr algn="l">
              <a:lnSpc>
                <a:spcPct val="110000"/>
              </a:lnSpc>
            </a:pPr>
            <a:r>
              <a:rPr lang="zh-TW" altLang="en-US" sz="2000" b="1" dirty="0">
                <a:solidFill>
                  <a:srgbClr val="253F58"/>
                </a:solidFill>
                <a:latin typeface="Arial"/>
                <a:ea typeface="微軟正黑體"/>
              </a:rPr>
              <a:t>合規把關</a:t>
            </a:r>
          </a:p>
        </p:txBody>
      </p:sp>
      <p:sp>
        <p:nvSpPr>
          <p:cNvPr id="919" name="desc 02"/>
          <p:cNvSpPr txBox="1"/>
          <p:nvPr/>
        </p:nvSpPr>
        <p:spPr>
          <a:xfrm>
            <a:off x="2926080" y="4376141"/>
            <a:ext cx="1819656" cy="139047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zh-TW" altLang="en-US" b="0" dirty="0">
                <a:solidFill>
                  <a:srgbClr val="3E4A56"/>
                </a:solidFill>
                <a:latin typeface="Arial"/>
                <a:ea typeface="微軟正黑體"/>
              </a:rPr>
              <a:t>每支生成素材皆經法務審核，杜絕不受控影片。</a:t>
            </a:r>
          </a:p>
        </p:txBody>
      </p:sp>
      <p:sp>
        <p:nvSpPr>
          <p:cNvPr id="920" name="card 03"/>
          <p:cNvSpPr/>
          <p:nvPr/>
        </p:nvSpPr>
        <p:spPr>
          <a:xfrm>
            <a:off x="5020056" y="2606040"/>
            <a:ext cx="2148840" cy="3381804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6DEE6"/>
            </a:solidFill>
          </a:ln>
        </p:spPr>
        <p:txBody>
          <a:bodyPr/>
          <a:lstStyle/>
          <a:p>
            <a:endParaRPr lang="zh-TW" sz="2800"/>
          </a:p>
        </p:txBody>
      </p:sp>
      <p:sp>
        <p:nvSpPr>
          <p:cNvPr id="921" name="strip 0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0056" y="2606040"/>
            <a:ext cx="2148840" cy="91440"/>
          </a:xfrm>
          <a:prstGeom prst="rect">
            <a:avLst/>
          </a:prstGeom>
          <a:solidFill>
            <a:srgbClr val="F5B54D"/>
          </a:solidFill>
          <a:ln>
            <a:noFill/>
          </a:ln>
        </p:spPr>
        <p:txBody>
          <a:bodyPr/>
          <a:lstStyle/>
          <a:p>
            <a:endParaRPr lang="zh-TW" sz="2800"/>
          </a:p>
        </p:txBody>
      </p:sp>
      <p:sp>
        <p:nvSpPr>
          <p:cNvPr id="922" name="num 03"/>
          <p:cNvSpPr txBox="1"/>
          <p:nvPr/>
        </p:nvSpPr>
        <p:spPr>
          <a:xfrm>
            <a:off x="5184648" y="2834640"/>
            <a:ext cx="1819656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zh-TW" altLang="en-US" sz="3200" b="1" dirty="0">
                <a:solidFill>
                  <a:srgbClr val="F5B54D"/>
                </a:solidFill>
                <a:latin typeface="Arial"/>
                <a:ea typeface="微軟正黑體"/>
              </a:rPr>
              <a:t>03</a:t>
            </a:r>
          </a:p>
        </p:txBody>
      </p:sp>
      <p:sp>
        <p:nvSpPr>
          <p:cNvPr id="923" name="head 03"/>
          <p:cNvSpPr txBox="1"/>
          <p:nvPr/>
        </p:nvSpPr>
        <p:spPr>
          <a:xfrm>
            <a:off x="5184648" y="3501264"/>
            <a:ext cx="1819656" cy="7315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zh-TW" altLang="en-US" sz="2000" b="1" dirty="0">
                <a:solidFill>
                  <a:srgbClr val="253F58"/>
                </a:solidFill>
                <a:latin typeface="Arial"/>
                <a:ea typeface="微軟正黑體"/>
              </a:rPr>
              <a:t>業界最長</a:t>
            </a:r>
          </a:p>
          <a:p>
            <a:pPr algn="l">
              <a:lnSpc>
                <a:spcPct val="110000"/>
              </a:lnSpc>
            </a:pPr>
            <a:r>
              <a:rPr lang="zh-TW" altLang="en-US" sz="2000" b="1" dirty="0">
                <a:solidFill>
                  <a:srgbClr val="253F58"/>
                </a:solidFill>
                <a:latin typeface="Arial"/>
                <a:ea typeface="微軟正黑體"/>
              </a:rPr>
              <a:t>單次影片生成</a:t>
            </a:r>
          </a:p>
        </p:txBody>
      </p:sp>
      <p:sp>
        <p:nvSpPr>
          <p:cNvPr id="924" name="desc 03"/>
          <p:cNvSpPr txBox="1"/>
          <p:nvPr/>
        </p:nvSpPr>
        <p:spPr>
          <a:xfrm>
            <a:off x="5184648" y="4376141"/>
            <a:ext cx="1819656" cy="139047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zh-TW" altLang="en-US" b="0" dirty="0">
                <a:solidFill>
                  <a:srgbClr val="3E4A56"/>
                </a:solidFill>
                <a:latin typeface="Arial"/>
                <a:ea typeface="微軟正黑體"/>
              </a:rPr>
              <a:t>一次生成比主流模型更長影片，敘事更完整。</a:t>
            </a:r>
          </a:p>
        </p:txBody>
      </p:sp>
      <p:sp>
        <p:nvSpPr>
          <p:cNvPr id="925" name="card 04"/>
          <p:cNvSpPr/>
          <p:nvPr/>
        </p:nvSpPr>
        <p:spPr>
          <a:xfrm>
            <a:off x="7278624" y="2606040"/>
            <a:ext cx="2148840" cy="3381804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6DEE6"/>
            </a:solidFill>
          </a:ln>
        </p:spPr>
        <p:txBody>
          <a:bodyPr/>
          <a:lstStyle/>
          <a:p>
            <a:endParaRPr lang="zh-TW" sz="2800"/>
          </a:p>
        </p:txBody>
      </p:sp>
      <p:sp>
        <p:nvSpPr>
          <p:cNvPr id="926" name="strip 0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78624" y="2606040"/>
            <a:ext cx="2148840" cy="91440"/>
          </a:xfrm>
          <a:prstGeom prst="rect">
            <a:avLst/>
          </a:prstGeom>
          <a:solidFill>
            <a:srgbClr val="F5B54D"/>
          </a:solidFill>
          <a:ln>
            <a:noFill/>
          </a:ln>
        </p:spPr>
        <p:txBody>
          <a:bodyPr/>
          <a:lstStyle/>
          <a:p>
            <a:endParaRPr lang="zh-TW" sz="2800"/>
          </a:p>
        </p:txBody>
      </p:sp>
      <p:sp>
        <p:nvSpPr>
          <p:cNvPr id="927" name="num 04"/>
          <p:cNvSpPr txBox="1"/>
          <p:nvPr/>
        </p:nvSpPr>
        <p:spPr>
          <a:xfrm>
            <a:off x="7443216" y="2834640"/>
            <a:ext cx="1819656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zh-TW" altLang="en-US" sz="3200" b="1" dirty="0">
                <a:solidFill>
                  <a:srgbClr val="F5B54D"/>
                </a:solidFill>
                <a:latin typeface="Arial"/>
                <a:ea typeface="微軟正黑體"/>
              </a:rPr>
              <a:t>04</a:t>
            </a:r>
          </a:p>
        </p:txBody>
      </p:sp>
      <p:sp>
        <p:nvSpPr>
          <p:cNvPr id="928" name="head 04"/>
          <p:cNvSpPr txBox="1"/>
          <p:nvPr/>
        </p:nvSpPr>
        <p:spPr>
          <a:xfrm>
            <a:off x="7443216" y="3501264"/>
            <a:ext cx="1819656" cy="7315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zh-TW" altLang="en-US" sz="2000" b="1" dirty="0">
                <a:solidFill>
                  <a:srgbClr val="253F58"/>
                </a:solidFill>
                <a:latin typeface="Arial"/>
                <a:ea typeface="微軟正黑體"/>
              </a:rPr>
              <a:t>局部片段</a:t>
            </a:r>
          </a:p>
          <a:p>
            <a:pPr algn="l">
              <a:lnSpc>
                <a:spcPct val="110000"/>
              </a:lnSpc>
            </a:pPr>
            <a:r>
              <a:rPr lang="zh-TW" altLang="en-US" sz="2000" b="1" dirty="0">
                <a:solidFill>
                  <a:srgbClr val="253F58"/>
                </a:solidFill>
                <a:latin typeface="Arial"/>
                <a:ea typeface="微軟正黑體"/>
              </a:rPr>
              <a:t>彈性編修</a:t>
            </a:r>
          </a:p>
        </p:txBody>
      </p:sp>
      <p:sp>
        <p:nvSpPr>
          <p:cNvPr id="929" name="desc 04"/>
          <p:cNvSpPr txBox="1"/>
          <p:nvPr/>
        </p:nvSpPr>
        <p:spPr>
          <a:xfrm>
            <a:off x="7443216" y="4376141"/>
            <a:ext cx="1819656" cy="139047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lang="zh-TW" altLang="en-US" b="0" dirty="0">
                <a:solidFill>
                  <a:srgbClr val="3E4A56"/>
                </a:solidFill>
                <a:latin typeface="Arial"/>
                <a:ea typeface="微軟正黑體"/>
              </a:rPr>
              <a:t>僅重生成需調整片段，不必整支重跑，省時又省成本。</a:t>
            </a:r>
          </a:p>
        </p:txBody>
      </p:sp>
      <p:sp>
        <p:nvSpPr>
          <p:cNvPr id="930" name="card 05"/>
          <p:cNvSpPr/>
          <p:nvPr/>
        </p:nvSpPr>
        <p:spPr>
          <a:xfrm>
            <a:off x="9537192" y="2606040"/>
            <a:ext cx="2148840" cy="3381804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6DEE6"/>
            </a:solidFill>
          </a:ln>
        </p:spPr>
        <p:txBody>
          <a:bodyPr/>
          <a:lstStyle/>
          <a:p>
            <a:endParaRPr lang="zh-TW" sz="2800"/>
          </a:p>
        </p:txBody>
      </p:sp>
      <p:sp>
        <p:nvSpPr>
          <p:cNvPr id="931" name="strip 0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37192" y="2606040"/>
            <a:ext cx="2148840" cy="91440"/>
          </a:xfrm>
          <a:prstGeom prst="rect">
            <a:avLst/>
          </a:prstGeom>
          <a:solidFill>
            <a:srgbClr val="F5B54D"/>
          </a:solidFill>
          <a:ln>
            <a:noFill/>
          </a:ln>
        </p:spPr>
        <p:txBody>
          <a:bodyPr/>
          <a:lstStyle/>
          <a:p>
            <a:endParaRPr lang="zh-TW" sz="2800"/>
          </a:p>
        </p:txBody>
      </p:sp>
      <p:sp>
        <p:nvSpPr>
          <p:cNvPr id="932" name="num 05"/>
          <p:cNvSpPr txBox="1"/>
          <p:nvPr/>
        </p:nvSpPr>
        <p:spPr>
          <a:xfrm>
            <a:off x="9701784" y="2834640"/>
            <a:ext cx="1819656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zh-TW" altLang="en-US" sz="3200" b="1" dirty="0">
                <a:solidFill>
                  <a:srgbClr val="F5B54D"/>
                </a:solidFill>
                <a:latin typeface="Arial"/>
                <a:ea typeface="微軟正黑體"/>
              </a:rPr>
              <a:t>05</a:t>
            </a:r>
          </a:p>
        </p:txBody>
      </p:sp>
      <p:sp>
        <p:nvSpPr>
          <p:cNvPr id="933" name="head 05"/>
          <p:cNvSpPr txBox="1"/>
          <p:nvPr/>
        </p:nvSpPr>
        <p:spPr>
          <a:xfrm>
            <a:off x="9701784" y="3501264"/>
            <a:ext cx="1819656" cy="7315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zh-TW" altLang="en-US" sz="2000" b="1" dirty="0">
                <a:solidFill>
                  <a:srgbClr val="253F58"/>
                </a:solidFill>
                <a:latin typeface="Arial"/>
                <a:ea typeface="微軟正黑體"/>
              </a:rPr>
              <a:t>行動版</a:t>
            </a:r>
          </a:p>
          <a:p>
            <a:pPr algn="l">
              <a:lnSpc>
                <a:spcPct val="110000"/>
              </a:lnSpc>
            </a:pPr>
            <a:r>
              <a:rPr lang="zh-TW" altLang="en-US" sz="2000" b="1" dirty="0">
                <a:solidFill>
                  <a:srgbClr val="253F58"/>
                </a:solidFill>
                <a:latin typeface="Arial"/>
                <a:ea typeface="微軟正黑體"/>
              </a:rPr>
              <a:t>隨處製作</a:t>
            </a:r>
          </a:p>
        </p:txBody>
      </p:sp>
      <p:sp>
        <p:nvSpPr>
          <p:cNvPr id="934" name="desc 05"/>
          <p:cNvSpPr txBox="1"/>
          <p:nvPr/>
        </p:nvSpPr>
        <p:spPr>
          <a:xfrm>
            <a:off x="9701784" y="4376141"/>
            <a:ext cx="1819656" cy="139047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zh-TW" altLang="en-US" b="0" dirty="0">
                <a:solidFill>
                  <a:srgbClr val="3E4A56"/>
                </a:solidFill>
                <a:latin typeface="Arial"/>
                <a:ea typeface="微軟正黑體"/>
              </a:rPr>
              <a:t>手機即可製作廣告，賦能門市與分店第一線。</a:t>
            </a:r>
          </a:p>
        </p:txBody>
      </p: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真人實拍 vs AI 生成</a:t>
            </a:r>
          </a:p>
        </p:txBody>
      </p:sp>
      <p:sp>
        <p:nvSpPr>
          <p:cNvPr id="21" name="lead"/>
          <p:cNvSpPr txBox="1"/>
          <p:nvPr/>
        </p:nvSpPr>
        <p:spPr>
          <a:xfrm>
            <a:off x="502920" y="2057400"/>
            <a:ext cx="11000000" cy="320040"/>
          </a:xfrm>
          <a:prstGeom prst="rect">
            <a:avLst/>
          </a:prstGeom>
          <a:noFill/>
        </p:spPr>
        <p:txBody>
          <a:bodyPr wrap="square" lIns="0" rIns="0" anchor="ctr"/>
          <a:lstStyle/>
          <a:p>
            <a:pPr algn="l"/>
            <a:r>
              <a:rPr lang="zh-TW" altLang="en-US" sz="2400" dirty="0">
                <a:solidFill>
                  <a:srgbClr val="6B7887"/>
                </a:solidFill>
                <a:latin typeface="Arial"/>
                <a:ea typeface="微軟正黑體"/>
                <a:cs typeface="微軟正黑體"/>
              </a:rPr>
              <a:t>兩種製作方式，成本與人力差距一目了然。</a:t>
            </a:r>
          </a:p>
        </p:txBody>
      </p:sp>
      <p:sp>
        <p:nvSpPr>
          <p:cNvPr id="23" name="card left"/>
          <p:cNvSpPr/>
          <p:nvPr/>
        </p:nvSpPr>
        <p:spPr>
          <a:xfrm>
            <a:off x="502920" y="2606040"/>
            <a:ext cx="5349240" cy="3291840"/>
          </a:xfrm>
          <a:prstGeom prst="roundRect">
            <a:avLst>
              <a:gd name="adj" fmla="val 3000"/>
            </a:avLst>
          </a:prstGeom>
          <a:solidFill>
            <a:srgbClr val="F2F5F8"/>
          </a:solidFill>
          <a:ln w="12700">
            <a:solidFill>
              <a:srgbClr val="D6DEE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4" name="card right"/>
          <p:cNvSpPr/>
          <p:nvPr/>
        </p:nvSpPr>
        <p:spPr>
          <a:xfrm>
            <a:off x="6336792" y="2606040"/>
            <a:ext cx="5349240" cy="3291840"/>
          </a:xfrm>
          <a:prstGeom prst="roundRect">
            <a:avLst>
              <a:gd name="adj" fmla="val 3000"/>
            </a:avLst>
          </a:prstGeom>
          <a:solidFill>
            <a:srgbClr val="F2F5F8"/>
          </a:solidFill>
          <a:ln w="12700">
            <a:solidFill>
              <a:srgbClr val="D6DEE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1" name="ai header strip"/>
          <p:cNvSpPr/>
          <p:nvPr/>
        </p:nvSpPr>
        <p:spPr>
          <a:xfrm>
            <a:off x="6336792" y="2606040"/>
            <a:ext cx="5349240" cy="411480"/>
          </a:xfrm>
          <a:prstGeom prst="roundRect">
            <a:avLst>
              <a:gd name="adj" fmla="val 12000"/>
            </a:avLst>
          </a:prstGeom>
          <a:solidFill>
            <a:srgbClr val="F5B54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0" name="label left"/>
          <p:cNvSpPr txBox="1"/>
          <p:nvPr/>
        </p:nvSpPr>
        <p:spPr>
          <a:xfrm>
            <a:off x="640080" y="2635536"/>
            <a:ext cx="5074920" cy="411480"/>
          </a:xfrm>
          <a:prstGeom prst="rect">
            <a:avLst/>
          </a:prstGeom>
          <a:noFill/>
        </p:spPr>
        <p:txBody>
          <a:bodyPr wrap="square" lIns="0" rIns="0" anchor="ctr"/>
          <a:lstStyle/>
          <a:p>
            <a:pPr algn="l"/>
            <a:r>
              <a:rPr lang="zh-TW" altLang="en-US" b="1" dirty="0">
                <a:solidFill>
                  <a:srgbClr val="253F58"/>
                </a:solidFill>
                <a:latin typeface="Arial"/>
                <a:ea typeface="微軟正黑體"/>
                <a:cs typeface="微軟正黑體"/>
              </a:rPr>
              <a:t>傳統真人拍攝</a:t>
            </a:r>
          </a:p>
        </p:txBody>
      </p:sp>
      <p:sp>
        <p:nvSpPr>
          <p:cNvPr id="31" name="label right"/>
          <p:cNvSpPr txBox="1"/>
          <p:nvPr/>
        </p:nvSpPr>
        <p:spPr>
          <a:xfrm>
            <a:off x="6474072" y="2635536"/>
            <a:ext cx="5074920" cy="411480"/>
          </a:xfrm>
          <a:prstGeom prst="rect">
            <a:avLst/>
          </a:prstGeom>
          <a:noFill/>
        </p:spPr>
        <p:txBody>
          <a:bodyPr wrap="square" lIns="0" rIns="0" anchor="ctr"/>
          <a:lstStyle/>
          <a:p>
            <a:pPr algn="l"/>
            <a:r>
              <a:rPr lang="zh-TW" altLang="en-US" b="1" dirty="0">
                <a:solidFill>
                  <a:srgbClr val="253F58"/>
                </a:solidFill>
                <a:latin typeface="Arial"/>
                <a:ea typeface="微軟正黑體"/>
                <a:cs typeface="微軟正黑體"/>
              </a:rPr>
              <a:t>AI 生成</a:t>
            </a:r>
          </a:p>
        </p:txBody>
      </p:sp>
      <p:pic>
        <p:nvPicPr>
          <p:cNvPr id="4" name="麥香完整了我們的青春篇20秒" descr="傳統真人實拍廣告畫面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08100" y="3063240"/>
            <a:ext cx="3739000" cy="2103120"/>
          </a:xfrm>
          <a:prstGeom prst="rect">
            <a:avLst/>
          </a:prstGeom>
        </p:spPr>
      </p:pic>
      <p:pic>
        <p:nvPicPr>
          <p:cNvPr id="5" name="AI廣告成品" descr="AI 生成廣告畫面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142120" y="3063240"/>
            <a:ext cx="3739000" cy="2103120"/>
          </a:xfrm>
          <a:prstGeom prst="rect">
            <a:avLst/>
          </a:prstGeom>
        </p:spPr>
      </p:pic>
      <p:sp>
        <p:nvSpPr>
          <p:cNvPr id="32" name="desc left"/>
          <p:cNvSpPr txBox="1"/>
          <p:nvPr/>
        </p:nvSpPr>
        <p:spPr>
          <a:xfrm>
            <a:off x="640080" y="5257800"/>
            <a:ext cx="5074920" cy="256032"/>
          </a:xfrm>
          <a:prstGeom prst="rect">
            <a:avLst/>
          </a:prstGeom>
          <a:noFill/>
        </p:spPr>
        <p:txBody>
          <a:bodyPr wrap="square" lIns="0" rIns="0" anchor="ctr"/>
          <a:lstStyle/>
          <a:p>
            <a:pPr algn="l"/>
            <a:r>
              <a:rPr lang="zh-TW" altLang="en-US" sz="1600" dirty="0">
                <a:solidFill>
                  <a:srgbClr val="6B7887"/>
                </a:solidFill>
                <a:latin typeface="Arial"/>
                <a:ea typeface="微軟正黑體"/>
                <a:cs typeface="微軟正黑體"/>
              </a:rPr>
              <a:t>需攝影團隊、器材與場地，人力與工期高</a:t>
            </a:r>
          </a:p>
        </p:txBody>
      </p:sp>
      <p:sp>
        <p:nvSpPr>
          <p:cNvPr id="33" name="desc right"/>
          <p:cNvSpPr txBox="1"/>
          <p:nvPr/>
        </p:nvSpPr>
        <p:spPr>
          <a:xfrm>
            <a:off x="6474072" y="5257800"/>
            <a:ext cx="5074920" cy="256032"/>
          </a:xfrm>
          <a:prstGeom prst="rect">
            <a:avLst/>
          </a:prstGeom>
          <a:noFill/>
        </p:spPr>
        <p:txBody>
          <a:bodyPr wrap="square" lIns="0" rIns="0" anchor="ctr"/>
          <a:lstStyle/>
          <a:p>
            <a:pPr algn="l"/>
            <a:r>
              <a:rPr lang="zh-TW" altLang="en-US" sz="1600" dirty="0">
                <a:solidFill>
                  <a:srgbClr val="6B7887"/>
                </a:solidFill>
                <a:latin typeface="Arial"/>
                <a:ea typeface="微軟正黑體"/>
                <a:cs typeface="微軟正黑體"/>
              </a:rPr>
              <a:t>只需編寫腳本，少至一人即可完成產出</a:t>
            </a:r>
          </a:p>
        </p:txBody>
      </p:sp>
      <p:sp>
        <p:nvSpPr>
          <p:cNvPr id="34" name="cost left"/>
          <p:cNvSpPr txBox="1"/>
          <p:nvPr/>
        </p:nvSpPr>
        <p:spPr>
          <a:xfrm>
            <a:off x="640080" y="5532120"/>
            <a:ext cx="5074920" cy="301752"/>
          </a:xfrm>
          <a:prstGeom prst="rect">
            <a:avLst/>
          </a:prstGeom>
          <a:noFill/>
        </p:spPr>
        <p:txBody>
          <a:bodyPr wrap="square" lIns="0" rIns="0" anchor="ctr"/>
          <a:lstStyle/>
          <a:p>
            <a:pPr algn="l"/>
            <a:r>
              <a:rPr lang="zh-TW" altLang="en-US" sz="1600" b="1" dirty="0">
                <a:solidFill>
                  <a:srgbClr val="253F58"/>
                </a:solidFill>
                <a:latin typeface="Arial"/>
                <a:ea typeface="微軟正黑體"/>
                <a:cs typeface="微軟正黑體"/>
              </a:rPr>
              <a:t>成本：數萬元以上</a:t>
            </a:r>
          </a:p>
        </p:txBody>
      </p:sp>
      <p:sp>
        <p:nvSpPr>
          <p:cNvPr id="35" name="cost right"/>
          <p:cNvSpPr txBox="1"/>
          <p:nvPr/>
        </p:nvSpPr>
        <p:spPr>
          <a:xfrm>
            <a:off x="6474072" y="5532120"/>
            <a:ext cx="5074920" cy="301752"/>
          </a:xfrm>
          <a:prstGeom prst="rect">
            <a:avLst/>
          </a:prstGeom>
          <a:noFill/>
        </p:spPr>
        <p:txBody>
          <a:bodyPr wrap="square" lIns="0" rIns="0" anchor="ctr"/>
          <a:lstStyle/>
          <a:p>
            <a:pPr algn="l"/>
            <a:r>
              <a:rPr lang="zh-TW" altLang="en-US" sz="1600" b="1" dirty="0">
                <a:solidFill>
                  <a:srgbClr val="F5B54D"/>
                </a:solidFill>
                <a:latin typeface="Arial"/>
                <a:ea typeface="微軟正黑體"/>
                <a:cs typeface="微軟正黑體"/>
              </a:rPr>
              <a:t>成本：僅需數千元</a:t>
            </a:r>
          </a:p>
        </p:txBody>
      </p:sp>
      <p:sp>
        <p:nvSpPr>
          <p:cNvPr id="36" name="vs badge"/>
          <p:cNvSpPr/>
          <p:nvPr/>
        </p:nvSpPr>
        <p:spPr>
          <a:xfrm>
            <a:off x="5857995" y="3726180"/>
            <a:ext cx="502920" cy="502920"/>
          </a:xfrm>
          <a:prstGeom prst="ellipse">
            <a:avLst/>
          </a:prstGeom>
          <a:solidFill>
            <a:srgbClr val="253F58"/>
          </a:solidFill>
          <a:ln>
            <a:noFill/>
          </a:ln>
        </p:spPr>
        <p:txBody>
          <a:bodyPr lIns="0" rIns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Arial"/>
                <a:ea typeface="微軟正黑體"/>
                <a:cs typeface="微軟正黑體"/>
              </a:rPr>
              <a:t>VS</a:t>
            </a:r>
          </a:p>
        </p:txBody>
      </p:sp>
    </p:spTree>
    <p:extLst>
      <p:ext uri="{BB962C8B-B14F-4D97-AF65-F5344CB8AC3E}">
        <p14:creationId xmlns:p14="http://schemas.microsoft.com/office/powerpoint/2010/main" val="9840139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0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919BB2F5-CBBA-7650-2BD3-1469E30AB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聯絡資訊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8400E956-0A60-CD93-A298-6423DA91E1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2CD6D00A-1571-37A7-9252-5BEBC3D15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zh-TW" dirty="0"/>
              <a:t>(02)7748-0910</a:t>
            </a:r>
          </a:p>
          <a:p>
            <a:r>
              <a:rPr lang="en-US" altLang="zh-TW" dirty="0"/>
              <a:t>service@kahap.com</a:t>
            </a:r>
          </a:p>
          <a:p>
            <a:r>
              <a:rPr lang="en-US" altLang="zh-TW" dirty="0"/>
              <a:t>https://www.kahap.com/</a:t>
            </a:r>
          </a:p>
        </p:txBody>
      </p:sp>
    </p:spTree>
    <p:extLst>
      <p:ext uri="{BB962C8B-B14F-4D97-AF65-F5344CB8AC3E}">
        <p14:creationId xmlns:p14="http://schemas.microsoft.com/office/powerpoint/2010/main" val="217608454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</TotalTime>
  <Words>739</Words>
  <Application>Microsoft Office PowerPoint</Application>
  <PresentationFormat>寬螢幕</PresentationFormat>
  <Paragraphs>96</Paragraphs>
  <Slides>14</Slides>
  <Notes>6</Notes>
  <HiddenSlides>0</HiddenSlides>
  <MMClips>2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8" baseType="lpstr">
      <vt:lpstr>微軟正黑體</vt:lpstr>
      <vt:lpstr>Aptos</vt:lpstr>
      <vt:lpstr>Arial</vt:lpstr>
      <vt:lpstr>Office 佈景主題</vt:lpstr>
      <vt:lpstr>巧禾數位設計</vt:lpstr>
      <vt:lpstr>服務項目</vt:lpstr>
      <vt:lpstr>PowerPoint 簡報</vt:lpstr>
      <vt:lpstr>企業合作案例</vt:lpstr>
      <vt:lpstr>博客來書店AI店長</vt:lpstr>
      <vt:lpstr>工控資安威脅偵測平台</vt:lpstr>
      <vt:lpstr>統一超商X-Store系統建置</vt:lpstr>
      <vt:lpstr>新冠病毒光譜檢測儀App開發</vt:lpstr>
      <vt:lpstr>太陽能儲能控制系統</vt:lpstr>
      <vt:lpstr>公司產品</vt:lpstr>
      <vt:lpstr>AI 生成廣告 vs 傳統拍攝製作</vt:lpstr>
      <vt:lpstr>產品功能總覽</vt:lpstr>
      <vt:lpstr>真人實拍 vs AI 生成</vt:lpstr>
      <vt:lpstr>聯絡資訊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MBRS</dc:creator>
  <cp:lastModifiedBy>Bo-Yuan Su</cp:lastModifiedBy>
  <cp:revision>226</cp:revision>
  <dcterms:created xsi:type="dcterms:W3CDTF">2022-03-27T15:54:01Z</dcterms:created>
  <dcterms:modified xsi:type="dcterms:W3CDTF">2026-09-13T15:48:53Z</dcterms:modified>
</cp:coreProperties>
</file>