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65" r:id="rId3"/>
    <p:sldId id="273" r:id="rId4"/>
    <p:sldId id="274" r:id="rId5"/>
    <p:sldId id="283" r:id="rId6"/>
    <p:sldId id="276" r:id="rId7"/>
    <p:sldId id="267" r:id="rId8"/>
    <p:sldId id="281" r:id="rId9"/>
    <p:sldId id="287" r:id="rId10"/>
    <p:sldId id="286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54D"/>
    <a:srgbClr val="253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3474" autoAdjust="0"/>
  </p:normalViewPr>
  <p:slideViewPr>
    <p:cSldViewPr snapToGrid="0">
      <p:cViewPr varScale="1">
        <p:scale>
          <a:sx n="57" d="100"/>
          <a:sy n="57" d="100"/>
        </p:scale>
        <p:origin x="117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CAEF1-0A2D-426C-B8FD-F5FDA65475B8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4C577-451F-4974-B6A3-4ACC50FF0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62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7188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43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DBE7BA9E-4A27-4BE5-9FD4-918792B886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84823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1C2E48-A0ED-4218-97A1-0C6FF94F5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617" y="1984831"/>
            <a:ext cx="9144000" cy="1655762"/>
          </a:xfrm>
        </p:spPr>
        <p:txBody>
          <a:bodyPr anchor="ctr"/>
          <a:lstStyle>
            <a:lvl1pPr algn="ctr">
              <a:defRPr sz="60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0431A1-E48E-4596-8E2B-10A4ECF83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6617" y="3640593"/>
            <a:ext cx="9144000" cy="709339"/>
          </a:xfrm>
        </p:spPr>
        <p:txBody>
          <a:bodyPr anchor="t"/>
          <a:lstStyle>
            <a:lvl1pPr marL="0" indent="0" algn="ctr">
              <a:buNone/>
              <a:defRPr sz="2400" b="1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EA1770-B796-4FF9-AC26-464BF095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D25204-49A9-4667-943F-08663614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2DFC95-A672-4DCC-AFD1-6BD04E9D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FC91E66-B72F-41B5-AF95-51D31AEF70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115" y="0"/>
            <a:ext cx="78388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8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B59A16-9D9A-4A33-9645-CEDA4A9736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130" y="1709738"/>
            <a:ext cx="844531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2130" y="4589463"/>
            <a:ext cx="844531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590562-DEF0-456F-9D4D-F08177F0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CDB04A-F986-4591-8C3C-76A93D34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871459-1AC1-474D-B2B2-A3019E9A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7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7A6CE55-9738-4B4F-862D-92B0859E98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897764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1D6257-4462-486B-A6DB-A776EEA13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9"/>
            <a:ext cx="5540918" cy="1719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3466055"/>
            <a:ext cx="5540918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文字版面配置區 3">
            <a:extLst>
              <a:ext uri="{FF2B5EF4-FFF2-40B4-BE49-F238E27FC236}">
                <a16:creationId xmlns:a16="http://schemas.microsoft.com/office/drawing/2014/main" id="{541C5EEB-3DB1-415B-AAC2-E0D31BF1B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84474" y="2181498"/>
            <a:ext cx="2675709" cy="1554479"/>
          </a:xfrm>
        </p:spPr>
        <p:txBody>
          <a:bodyPr/>
          <a:lstStyle>
            <a:lvl1pPr marL="0" indent="0">
              <a:spcBef>
                <a:spcPts val="2800"/>
              </a:spcBef>
              <a:spcAft>
                <a:spcPts val="0"/>
              </a:spcAft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70655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107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0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41EAF158-E6C8-4510-AF34-72180517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27680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7736B3-1FCA-4EE9-A7CF-9C6A3F6F6B4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DF031B02-B064-43D5-B035-1E3EB817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163BBAC-2715-40B8-8CD8-4DF1D699DE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74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E8F6A1E-B44A-4CDB-BB5D-4D6F5262578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8DF0062-14FE-4FCF-B2F8-5ADAC794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085BEB9-23FF-4EC6-81DD-EC6C5DF289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63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12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5EE552C0-8982-48CE-A4C0-DDB5B686F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957"/>
            <a:ext cx="12192000" cy="53721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3"/>
            <a:ext cx="7628022" cy="204291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459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2208CB9-6EF5-47BE-92FD-65C6D75AE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5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9409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6927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rgbClr val="253F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86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B89C9BB-DD23-4595-A248-04BC2C7D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2429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F81F97-3E6F-4287-89E7-4E6CA2689FA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EB20D7E-F229-4CAC-B20A-DF659187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3A38365-0EB8-4C00-A29B-0D073B67A4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37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A8AA4B4-3B77-412B-BF8D-C1762E5F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9090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530F12-68C1-47FD-B64E-FB2076DC4F3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FCC7FB1E-6C86-4544-998A-7FA32488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366865B-D814-4220-ACDC-5C591E74A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019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7A888B-64BE-4203-8CA4-0A3B3D2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284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C45355E-8DE3-4162-A62B-8DD113E8EF0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8F4FABE5-47EF-446E-B298-222B8118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7D9F35F-9F3D-4EFC-846E-7363AA8F5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00D8CC76-3D0B-4559-8DBA-EC043B440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432"/>
            <a:ext cx="12192000" cy="536257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2"/>
            <a:ext cx="7628022" cy="45573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80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8179232-0B4D-493D-910A-37EE8AD28D49}"/>
              </a:ext>
            </a:extLst>
          </p:cNvPr>
          <p:cNvSpPr txBox="1">
            <a:spLocks/>
          </p:cNvSpPr>
          <p:nvPr userDrawn="1"/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04700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2E5DDA-3C76-4087-8164-603390C58E3F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C34BB6F6-FADE-4E3E-A4E0-0C71022B5A29}"/>
              </a:ext>
            </a:extLst>
          </p:cNvPr>
          <p:cNvSpPr txBox="1">
            <a:spLocks/>
          </p:cNvSpPr>
          <p:nvPr userDrawn="1"/>
        </p:nvSpPr>
        <p:spPr>
          <a:xfrm>
            <a:off x="772886" y="123462"/>
            <a:ext cx="7367452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253F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08F1550-3C37-4302-B23E-BF4A995E6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192BBF6-FE0A-4E2E-8595-7E956CBA1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6" t="7181"/>
          <a:stretch/>
        </p:blipFill>
        <p:spPr>
          <a:xfrm>
            <a:off x="10371222" y="1337481"/>
            <a:ext cx="1820778" cy="497752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1638752"/>
            <a:ext cx="10212291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sz="2800"/>
            </a:lvl1pPr>
            <a:lvl2pPr>
              <a:defRPr/>
            </a:lvl2pPr>
            <a:lvl3pPr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38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884CA26-B89B-4179-9C45-D7BA6AE6B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9" r="77500"/>
          <a:stretch/>
        </p:blipFill>
        <p:spPr>
          <a:xfrm>
            <a:off x="0" y="2729552"/>
            <a:ext cx="2743200" cy="35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0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7B7F4A3-A81D-4C70-A663-8B1B3B3F2F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98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02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8577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9F43E5C0-14E7-4FCC-8318-964FA8260BB3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0779040" y="-5258"/>
            <a:ext cx="877897" cy="15371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2005BB-34D7-45B5-AB45-3190FB2EC99D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0" y="6323693"/>
            <a:ext cx="12192000" cy="60569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BD78601-0EEA-4544-AE35-E8FE5139EA97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0" y="-1"/>
            <a:ext cx="6588963" cy="1515291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767887F-161E-4C51-8D92-2F25A37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23328D-D8B8-4489-92A1-D5BCCC496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1" y="1638753"/>
            <a:ext cx="11848014" cy="453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3FD8FB-9CB7-4CA8-AA90-1A66335F2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931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2025/3/12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99FF25-8F7C-4FD6-9678-97926A33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5538" y="64477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CCF96A-C3FF-4829-B788-74A3AA654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3745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669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6" r:id="rId3"/>
    <p:sldLayoutId id="2147483677" r:id="rId4"/>
    <p:sldLayoutId id="2147483678" r:id="rId5"/>
    <p:sldLayoutId id="2147483680" r:id="rId6"/>
    <p:sldLayoutId id="2147483650" r:id="rId7"/>
    <p:sldLayoutId id="2147483660" r:id="rId8"/>
    <p:sldLayoutId id="2147483670" r:id="rId9"/>
    <p:sldLayoutId id="2147483651" r:id="rId10"/>
    <p:sldLayoutId id="2147483669" r:id="rId11"/>
    <p:sldLayoutId id="2147483671" r:id="rId12"/>
    <p:sldLayoutId id="2147483652" r:id="rId13"/>
    <p:sldLayoutId id="2147483661" r:id="rId14"/>
    <p:sldLayoutId id="2147483653" r:id="rId15"/>
    <p:sldLayoutId id="2147483662" r:id="rId16"/>
    <p:sldLayoutId id="2147483654" r:id="rId17"/>
    <p:sldLayoutId id="2147483663" r:id="rId18"/>
    <p:sldLayoutId id="2147483655" r:id="rId19"/>
    <p:sldLayoutId id="2147483664" r:id="rId20"/>
    <p:sldLayoutId id="2147483672" r:id="rId21"/>
    <p:sldLayoutId id="2147483673" r:id="rId22"/>
    <p:sldLayoutId id="2147483674" r:id="rId23"/>
    <p:sldLayoutId id="2147483656" r:id="rId24"/>
    <p:sldLayoutId id="2147483665" r:id="rId25"/>
    <p:sldLayoutId id="2147483657" r:id="rId26"/>
    <p:sldLayoutId id="2147483666" r:id="rId27"/>
    <p:sldLayoutId id="2147483658" r:id="rId28"/>
    <p:sldLayoutId id="2147483667" r:id="rId29"/>
    <p:sldLayoutId id="2147483659" r:id="rId30"/>
    <p:sldLayoutId id="214748366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rgbClr val="F5B54D"/>
          </a:solidFill>
          <a:latin typeface="Arial" panose="020B060402020202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AE89C5C-4A28-E4E2-2D71-E3862DD3DA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巧禾數位設計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CB046AA9-0704-E2F4-D66B-0F650F0777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https://www.kahap.com/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3288807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19BB2F5-CBBA-7650-2BD3-1469E30AB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聯絡資訊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00E956-0A60-CD93-A298-6423DA91E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CD6D00A-1571-37A7-9252-5BEBC3D1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zh-TW" dirty="0"/>
              <a:t>(02)2949-2829</a:t>
            </a:r>
          </a:p>
          <a:p>
            <a:r>
              <a:rPr lang="en-US" altLang="zh-TW" dirty="0"/>
              <a:t>service@kahap.com</a:t>
            </a:r>
          </a:p>
          <a:p>
            <a:r>
              <a:rPr lang="en-US" altLang="zh-TW" dirty="0"/>
              <a:t>https://www.kahap.com/</a:t>
            </a:r>
          </a:p>
        </p:txBody>
      </p:sp>
    </p:spTree>
    <p:extLst>
      <p:ext uri="{BB962C8B-B14F-4D97-AF65-F5344CB8AC3E}">
        <p14:creationId xmlns:p14="http://schemas.microsoft.com/office/powerpoint/2010/main" val="2176084542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7F008B98-C3CA-89DB-92C7-90A4C92254F5}"/>
              </a:ext>
            </a:extLst>
          </p:cNvPr>
          <p:cNvGrpSpPr/>
          <p:nvPr/>
        </p:nvGrpSpPr>
        <p:grpSpPr>
          <a:xfrm>
            <a:off x="558036" y="3502387"/>
            <a:ext cx="5238094" cy="894716"/>
            <a:chOff x="558036" y="3505940"/>
            <a:chExt cx="5238094" cy="894716"/>
          </a:xfrm>
        </p:grpSpPr>
        <p:sp>
          <p:nvSpPr>
            <p:cNvPr id="49" name="Google Shape;173;p18">
              <a:extLst>
                <a:ext uri="{FF2B5EF4-FFF2-40B4-BE49-F238E27FC236}">
                  <a16:creationId xmlns:a16="http://schemas.microsoft.com/office/drawing/2014/main" id="{9B338450-5CB7-8B0D-CDFD-D393DFC93F8E}"/>
                </a:ext>
              </a:extLst>
            </p:cNvPr>
            <p:cNvSpPr txBox="1"/>
            <p:nvPr/>
          </p:nvSpPr>
          <p:spPr>
            <a:xfrm>
              <a:off x="1482574" y="3569953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自動化控制</a:t>
              </a:r>
              <a:endParaRPr sz="2200" dirty="0"/>
            </a:p>
          </p:txBody>
        </p:sp>
        <p:sp>
          <p:nvSpPr>
            <p:cNvPr id="50" name="Google Shape;176;p18">
              <a:extLst>
                <a:ext uri="{FF2B5EF4-FFF2-40B4-BE49-F238E27FC236}">
                  <a16:creationId xmlns:a16="http://schemas.microsoft.com/office/drawing/2014/main" id="{6234AD38-A900-4107-E074-181B0ED452EC}"/>
                </a:ext>
              </a:extLst>
            </p:cNvPr>
            <p:cNvSpPr txBox="1"/>
            <p:nvPr/>
          </p:nvSpPr>
          <p:spPr>
            <a:xfrm>
              <a:off x="1482573" y="3966725"/>
              <a:ext cx="4313557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運用軟體技術建置自動化的軟硬體系統</a:t>
              </a:r>
              <a:endParaRPr dirty="0"/>
            </a:p>
          </p:txBody>
        </p:sp>
        <p:pic>
          <p:nvPicPr>
            <p:cNvPr id="51" name="Google Shape;187;p18">
              <a:extLst>
                <a:ext uri="{FF2B5EF4-FFF2-40B4-BE49-F238E27FC236}">
                  <a16:creationId xmlns:a16="http://schemas.microsoft.com/office/drawing/2014/main" id="{8FCA23B2-8D8C-7CD5-24B1-42CEA1581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58036" y="3505940"/>
              <a:ext cx="890529" cy="8905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" name="群組 46">
            <a:extLst>
              <a:ext uri="{FF2B5EF4-FFF2-40B4-BE49-F238E27FC236}">
                <a16:creationId xmlns:a16="http://schemas.microsoft.com/office/drawing/2014/main" id="{39497F66-CED1-7986-4D13-3A84A7C9A268}"/>
              </a:ext>
            </a:extLst>
          </p:cNvPr>
          <p:cNvGrpSpPr/>
          <p:nvPr/>
        </p:nvGrpSpPr>
        <p:grpSpPr>
          <a:xfrm>
            <a:off x="6140244" y="4878517"/>
            <a:ext cx="5242831" cy="900005"/>
            <a:chOff x="0" y="0"/>
            <a:chExt cx="5242829" cy="900003"/>
          </a:xfrm>
        </p:grpSpPr>
        <p:sp>
          <p:nvSpPr>
            <p:cNvPr id="53" name="Google Shape;173;p18">
              <a:extLst>
                <a:ext uri="{FF2B5EF4-FFF2-40B4-BE49-F238E27FC236}">
                  <a16:creationId xmlns:a16="http://schemas.microsoft.com/office/drawing/2014/main" id="{E518DEF2-C4BC-2327-5EA3-1589C81662B9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/>
                <a:t>UI/</a:t>
              </a:r>
              <a:r>
                <a:rPr sz="2200" dirty="0" err="1"/>
                <a:t>UX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設計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4" name="Google Shape;176;p18">
              <a:extLst>
                <a:ext uri="{FF2B5EF4-FFF2-40B4-BE49-F238E27FC236}">
                  <a16:creationId xmlns:a16="http://schemas.microsoft.com/office/drawing/2014/main" id="{18AC636A-6DB6-C61F-22BE-BFFF864E1F66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/>
                <a:t>創造完美掌握使用者體驗的</a:t>
              </a:r>
              <a:r>
                <a:rPr lang="zh-TW" altLang="en-US" dirty="0"/>
                <a:t>操作系統</a:t>
              </a:r>
              <a:endParaRPr dirty="0"/>
            </a:p>
          </p:txBody>
        </p:sp>
        <p:pic>
          <p:nvPicPr>
            <p:cNvPr id="55" name="Google Shape;187;p18" descr="Google Shape;187;p18">
              <a:extLst>
                <a:ext uri="{FF2B5EF4-FFF2-40B4-BE49-F238E27FC236}">
                  <a16:creationId xmlns:a16="http://schemas.microsoft.com/office/drawing/2014/main" id="{1F31CEB5-6C6B-19C0-3180-5481CF310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" name="標題 5">
            <a:extLst>
              <a:ext uri="{FF2B5EF4-FFF2-40B4-BE49-F238E27FC236}">
                <a16:creationId xmlns:a16="http://schemas.microsoft.com/office/drawing/2014/main" id="{B87CEE40-7C8F-FED7-86CA-7C0B6FCB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服務項目</a:t>
            </a:r>
          </a:p>
        </p:txBody>
      </p:sp>
      <p:grpSp>
        <p:nvGrpSpPr>
          <p:cNvPr id="44" name="群組 40">
            <a:extLst>
              <a:ext uri="{FF2B5EF4-FFF2-40B4-BE49-F238E27FC236}">
                <a16:creationId xmlns:a16="http://schemas.microsoft.com/office/drawing/2014/main" id="{0AEC7E75-BB0F-C3B9-3EF9-3AC52924C998}"/>
              </a:ext>
            </a:extLst>
          </p:cNvPr>
          <p:cNvGrpSpPr/>
          <p:nvPr/>
        </p:nvGrpSpPr>
        <p:grpSpPr>
          <a:xfrm>
            <a:off x="553299" y="4878518"/>
            <a:ext cx="5242831" cy="900004"/>
            <a:chOff x="0" y="0"/>
            <a:chExt cx="5242829" cy="900003"/>
          </a:xfrm>
        </p:grpSpPr>
        <p:sp>
          <p:nvSpPr>
            <p:cNvPr id="45" name="Google Shape;173;p18">
              <a:extLst>
                <a:ext uri="{FF2B5EF4-FFF2-40B4-BE49-F238E27FC236}">
                  <a16:creationId xmlns:a16="http://schemas.microsoft.com/office/drawing/2014/main" id="{8064ECF1-FA50-E766-0E82-627F55FB8CDF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en-US" sz="2200" dirty="0"/>
                <a:t>AI</a:t>
              </a:r>
              <a:r>
                <a:rPr lang="zh-TW" altLang="en-US" sz="2200" dirty="0"/>
                <a:t>系統研發</a:t>
              </a:r>
              <a:endParaRPr sz="2200" dirty="0"/>
            </a:p>
          </p:txBody>
        </p:sp>
        <p:sp>
          <p:nvSpPr>
            <p:cNvPr id="46" name="Google Shape;176;p18">
              <a:extLst>
                <a:ext uri="{FF2B5EF4-FFF2-40B4-BE49-F238E27FC236}">
                  <a16:creationId xmlns:a16="http://schemas.microsoft.com/office/drawing/2014/main" id="{77405D4E-4329-3F32-0644-E0EE8BCBE018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研製各式結合</a:t>
              </a:r>
              <a:r>
                <a:rPr lang="en-US" altLang="zh-TW" dirty="0"/>
                <a:t>AI</a:t>
              </a:r>
              <a:r>
                <a:rPr lang="zh-TW" altLang="en-US" dirty="0"/>
                <a:t>技術的軟硬體產品</a:t>
              </a:r>
            </a:p>
          </p:txBody>
        </p:sp>
        <p:pic>
          <p:nvPicPr>
            <p:cNvPr id="47" name="Google Shape;187;p18" descr="Google Shape;187;p18">
              <a:extLst>
                <a:ext uri="{FF2B5EF4-FFF2-40B4-BE49-F238E27FC236}">
                  <a16:creationId xmlns:a16="http://schemas.microsoft.com/office/drawing/2014/main" id="{3C839D10-539B-5E23-484B-7C548A92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6" name="群組 50">
            <a:extLst>
              <a:ext uri="{FF2B5EF4-FFF2-40B4-BE49-F238E27FC236}">
                <a16:creationId xmlns:a16="http://schemas.microsoft.com/office/drawing/2014/main" id="{8EBAE61B-462B-87BB-6E80-5A0DEB9903E2}"/>
              </a:ext>
            </a:extLst>
          </p:cNvPr>
          <p:cNvGrpSpPr/>
          <p:nvPr/>
        </p:nvGrpSpPr>
        <p:grpSpPr>
          <a:xfrm>
            <a:off x="6140244" y="2124560"/>
            <a:ext cx="5242831" cy="900005"/>
            <a:chOff x="0" y="0"/>
            <a:chExt cx="5242829" cy="900003"/>
          </a:xfrm>
        </p:grpSpPr>
        <p:sp>
          <p:nvSpPr>
            <p:cNvPr id="57" name="Google Shape;173;p18">
              <a:extLst>
                <a:ext uri="{FF2B5EF4-FFF2-40B4-BE49-F238E27FC236}">
                  <a16:creationId xmlns:a16="http://schemas.microsoft.com/office/drawing/2014/main" id="{D5B3AB7A-D7AF-E12A-BDC1-F76D8EC543A2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A</a:t>
              </a:r>
              <a:r>
                <a:rPr lang="en-US" sz="2200" dirty="0" err="1"/>
                <a:t>pp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開發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8" name="Google Shape;176;p18">
              <a:extLst>
                <a:ext uri="{FF2B5EF4-FFF2-40B4-BE49-F238E27FC236}">
                  <a16:creationId xmlns:a16="http://schemas.microsoft.com/office/drawing/2014/main" id="{01CAC713-9FAE-B66E-4315-626BF2EA2023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各式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Android</a:t>
              </a:r>
              <a:r>
                <a:rPr dirty="0" err="1"/>
                <a:t>、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iOS</a:t>
              </a:r>
              <a:r>
                <a:rPr dirty="0">
                  <a:latin typeface="Arial"/>
                  <a:ea typeface="Arial"/>
                  <a:cs typeface="Arial"/>
                  <a:sym typeface="Arial"/>
                </a:rPr>
                <a:t> App</a:t>
              </a:r>
              <a:r>
                <a:rPr lang="zh-TW" altLang="en-US" dirty="0">
                  <a:latin typeface="Arial"/>
                  <a:ea typeface="Arial"/>
                  <a:cs typeface="Arial"/>
                  <a:sym typeface="Arial"/>
                </a:rPr>
                <a:t>系統</a:t>
              </a:r>
              <a:r>
                <a:rPr dirty="0" err="1"/>
                <a:t>設計</a:t>
              </a:r>
              <a:endParaRPr dirty="0"/>
            </a:p>
          </p:txBody>
        </p:sp>
        <p:pic>
          <p:nvPicPr>
            <p:cNvPr id="59" name="Google Shape;187;p18" descr="Google Shape;187;p18">
              <a:extLst>
                <a:ext uri="{FF2B5EF4-FFF2-40B4-BE49-F238E27FC236}">
                  <a16:creationId xmlns:a16="http://schemas.microsoft.com/office/drawing/2014/main" id="{BDC210D9-5431-4EA3-044B-BC24EA1C8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0" name="群組 54">
            <a:extLst>
              <a:ext uri="{FF2B5EF4-FFF2-40B4-BE49-F238E27FC236}">
                <a16:creationId xmlns:a16="http://schemas.microsoft.com/office/drawing/2014/main" id="{C34C568E-9E20-E970-7F63-018ADC6A50AB}"/>
              </a:ext>
            </a:extLst>
          </p:cNvPr>
          <p:cNvGrpSpPr/>
          <p:nvPr/>
        </p:nvGrpSpPr>
        <p:grpSpPr>
          <a:xfrm>
            <a:off x="6140244" y="3501539"/>
            <a:ext cx="5659194" cy="900005"/>
            <a:chOff x="0" y="-1"/>
            <a:chExt cx="5365638" cy="900004"/>
          </a:xfrm>
        </p:grpSpPr>
        <p:sp>
          <p:nvSpPr>
            <p:cNvPr id="61" name="Google Shape;173;p18">
              <a:extLst>
                <a:ext uri="{FF2B5EF4-FFF2-40B4-BE49-F238E27FC236}">
                  <a16:creationId xmlns:a16="http://schemas.microsoft.com/office/drawing/2014/main" id="{C96D1DCE-6D29-B5E6-D1E5-0C8784A5F133}"/>
                </a:ext>
              </a:extLst>
            </p:cNvPr>
            <p:cNvSpPr txBox="1"/>
            <p:nvPr/>
          </p:nvSpPr>
          <p:spPr>
            <a:xfrm>
              <a:off x="926234" y="68750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RWD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網站建置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62" name="Google Shape;176;p18">
              <a:extLst>
                <a:ext uri="{FF2B5EF4-FFF2-40B4-BE49-F238E27FC236}">
                  <a16:creationId xmlns:a16="http://schemas.microsoft.com/office/drawing/2014/main" id="{07DCF77E-7A45-BE95-6231-2564C8975527}"/>
                </a:ext>
              </a:extLst>
            </p:cNvPr>
            <p:cNvSpPr txBox="1"/>
            <p:nvPr/>
          </p:nvSpPr>
          <p:spPr>
            <a:xfrm>
              <a:off x="926233" y="465521"/>
              <a:ext cx="443940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建置</a:t>
              </a:r>
              <a:r>
                <a:rPr dirty="0" err="1"/>
                <a:t>兼容電腦、平板與手機螢幕畫面的網站</a:t>
              </a:r>
              <a:endParaRPr dirty="0"/>
            </a:p>
          </p:txBody>
        </p:sp>
        <p:pic>
          <p:nvPicPr>
            <p:cNvPr id="63" name="Google Shape;187;p18" descr="Google Shape;187;p18">
              <a:extLst>
                <a:ext uri="{FF2B5EF4-FFF2-40B4-BE49-F238E27FC236}">
                  <a16:creationId xmlns:a16="http://schemas.microsoft.com/office/drawing/2014/main" id="{CF4BD3E4-B6B9-CD41-4C42-0E75E4664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-1"/>
              <a:ext cx="893920" cy="9000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" name="群組 58">
            <a:extLst>
              <a:ext uri="{FF2B5EF4-FFF2-40B4-BE49-F238E27FC236}">
                <a16:creationId xmlns:a16="http://schemas.microsoft.com/office/drawing/2014/main" id="{27E8E62E-DC9C-CD55-00F5-6F35B578D59E}"/>
              </a:ext>
            </a:extLst>
          </p:cNvPr>
          <p:cNvGrpSpPr/>
          <p:nvPr/>
        </p:nvGrpSpPr>
        <p:grpSpPr>
          <a:xfrm>
            <a:off x="553299" y="2124560"/>
            <a:ext cx="5239789" cy="896413"/>
            <a:chOff x="0" y="0"/>
            <a:chExt cx="5239788" cy="896412"/>
          </a:xfrm>
        </p:grpSpPr>
        <p:sp>
          <p:nvSpPr>
            <p:cNvPr id="65" name="Google Shape;173;p18">
              <a:extLst>
                <a:ext uri="{FF2B5EF4-FFF2-40B4-BE49-F238E27FC236}">
                  <a16:creationId xmlns:a16="http://schemas.microsoft.com/office/drawing/2014/main" id="{C17C24BD-E6D2-BAF6-7A04-C07C0C122BD9}"/>
                </a:ext>
              </a:extLst>
            </p:cNvPr>
            <p:cNvSpPr txBox="1"/>
            <p:nvPr/>
          </p:nvSpPr>
          <p:spPr>
            <a:xfrm>
              <a:off x="926234" y="65709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軟硬整合</a:t>
              </a:r>
              <a:endParaRPr sz="2200" dirty="0"/>
            </a:p>
          </p:txBody>
        </p:sp>
        <p:sp>
          <p:nvSpPr>
            <p:cNvPr id="66" name="Google Shape;176;p18">
              <a:extLst>
                <a:ext uri="{FF2B5EF4-FFF2-40B4-BE49-F238E27FC236}">
                  <a16:creationId xmlns:a16="http://schemas.microsoft.com/office/drawing/2014/main" id="{D5232B9D-D000-1676-B7D9-3D49FAD91197}"/>
                </a:ext>
              </a:extLst>
            </p:cNvPr>
            <p:cNvSpPr txBox="1"/>
            <p:nvPr/>
          </p:nvSpPr>
          <p:spPr>
            <a:xfrm>
              <a:off x="926233" y="462481"/>
              <a:ext cx="431355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開發整合硬體的軟體控制系統</a:t>
              </a:r>
              <a:endParaRPr dirty="0"/>
            </a:p>
          </p:txBody>
        </p:sp>
        <p:pic>
          <p:nvPicPr>
            <p:cNvPr id="67" name="Google Shape;187;p18">
              <a:extLst>
                <a:ext uri="{FF2B5EF4-FFF2-40B4-BE49-F238E27FC236}">
                  <a16:creationId xmlns:a16="http://schemas.microsoft.com/office/drawing/2014/main" id="{4513FA3E-FCB8-18CC-DD0C-1942F199F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0" y="0"/>
              <a:ext cx="893920" cy="8939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269663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AAAE11E-5DE2-1BCB-653B-9C54DB9E2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精選專案</a:t>
            </a:r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308B51CC-B1CA-EB7A-8E69-5D505AAB1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5B5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15162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068CF5-3425-1965-450B-6DFCC5628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07958"/>
            <a:ext cx="5834745" cy="4669006"/>
          </a:xfrm>
        </p:spPr>
        <p:txBody>
          <a:bodyPr/>
          <a:lstStyle/>
          <a:p>
            <a:pPr algn="just"/>
            <a:r>
              <a:rPr lang="zh-TW" altLang="en-US" dirty="0"/>
              <a:t>與光譜儀器廠神光晶片公司合作，建置新冠病毒定量檢測系統，該系統於疫情間已做為醫院研究病毒使用，並曾參與臺北市萬華區的大規模血清抗體研究。</a:t>
            </a:r>
            <a:endParaRPr lang="en-US" altLang="zh-TW" dirty="0"/>
          </a:p>
          <a:p>
            <a:r>
              <a:rPr lang="zh-TW" altLang="en-US" dirty="0"/>
              <a:t>開發的系統平台包含</a:t>
            </a:r>
            <a:r>
              <a:rPr lang="en-US" altLang="zh-TW" dirty="0"/>
              <a:t>Windows PC</a:t>
            </a:r>
            <a:r>
              <a:rPr lang="zh-TW" altLang="en-US" dirty="0"/>
              <a:t>、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4A15750-E012-B770-89EB-B2E1C239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769320" cy="1118214"/>
          </a:xfrm>
        </p:spPr>
        <p:txBody>
          <a:bodyPr anchor="ctr"/>
          <a:lstStyle/>
          <a:p>
            <a:r>
              <a:rPr lang="en-US" altLang="zh-TW" dirty="0" err="1"/>
              <a:t>Spectrochip</a:t>
            </a:r>
            <a:r>
              <a:rPr lang="en-US" altLang="zh-TW" dirty="0"/>
              <a:t> COVID-19 Test Strip Scanning App</a:t>
            </a:r>
            <a:br>
              <a:rPr lang="en-US" altLang="zh-TW" dirty="0"/>
            </a:br>
            <a:r>
              <a:rPr lang="zh-TW" altLang="zh-TW" dirty="0"/>
              <a:t>新冠病毒光譜檢測儀A</a:t>
            </a:r>
            <a:r>
              <a:rPr lang="en-US" altLang="zh-TW" dirty="0"/>
              <a:t>pp</a:t>
            </a:r>
            <a:r>
              <a:rPr lang="zh-TW" altLang="zh-TW" dirty="0"/>
              <a:t>開發</a:t>
            </a:r>
            <a:endParaRPr lang="zh-TW" altLang="en-US" dirty="0"/>
          </a:p>
        </p:txBody>
      </p:sp>
      <p:pic>
        <p:nvPicPr>
          <p:cNvPr id="7" name="Google Shape;638;p61">
            <a:extLst>
              <a:ext uri="{FF2B5EF4-FFF2-40B4-BE49-F238E27FC236}">
                <a16:creationId xmlns:a16="http://schemas.microsoft.com/office/drawing/2014/main" id="{C47BDB79-CC96-FADA-D841-9084FE7D6C90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4552"/>
          <a:stretch/>
        </p:blipFill>
        <p:spPr>
          <a:xfrm>
            <a:off x="320842" y="1507957"/>
            <a:ext cx="5542343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260704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36262E-EE7D-0B17-E97D-D67F1F33CD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4BFEE0-CD2F-3F4E-4ADB-233FF53CA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4632" y="1471716"/>
            <a:ext cx="4072312" cy="4705247"/>
          </a:xfrm>
        </p:spPr>
        <p:txBody>
          <a:bodyPr/>
          <a:lstStyle/>
          <a:p>
            <a:pPr algn="just"/>
            <a:r>
              <a:rPr lang="zh-TW" altLang="en-US" dirty="0"/>
              <a:t>與三電電能公司合作，開發可追蹤電瓶產品流向的進銷存管理系統，該系統可同時給製造商和經銷商使用。</a:t>
            </a:r>
            <a:endParaRPr lang="en-US" altLang="zh-TW" dirty="0"/>
          </a:p>
          <a:p>
            <a:pPr algn="just"/>
            <a:r>
              <a:rPr lang="zh-TW" altLang="en-US" dirty="0"/>
              <a:t>開發的系統平台包含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3796743-AFC8-0BC6-92EA-C281BEC7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Sanden Product PSI App Development</a:t>
            </a:r>
            <a:br>
              <a:rPr lang="en-US" altLang="zh-TW" dirty="0"/>
            </a:br>
            <a:r>
              <a:rPr lang="zh-TW" altLang="en-US" dirty="0"/>
              <a:t>電瓶進銷存系統</a:t>
            </a:r>
            <a:r>
              <a:rPr lang="en-US" altLang="zh-TW" dirty="0"/>
              <a:t>App</a:t>
            </a:r>
            <a:r>
              <a:rPr lang="zh-TW" altLang="en-US" dirty="0"/>
              <a:t>開發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CDC3AAA-DFCD-5310-BA95-003EAC872B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6129" r="24308"/>
          <a:stretch/>
        </p:blipFill>
        <p:spPr>
          <a:xfrm>
            <a:off x="158931" y="1471716"/>
            <a:ext cx="7642966" cy="4763728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689041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CA6154-D19F-3039-C12F-428C78962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31394" y="1504334"/>
            <a:ext cx="4175550" cy="4672629"/>
          </a:xfrm>
        </p:spPr>
        <p:txBody>
          <a:bodyPr/>
          <a:lstStyle/>
          <a:p>
            <a:pPr algn="just"/>
            <a:r>
              <a:rPr lang="zh-TW" altLang="en-US" dirty="0"/>
              <a:t>與日本</a:t>
            </a:r>
            <a:r>
              <a:rPr lang="ja-JP" altLang="en-US" dirty="0"/>
              <a:t>リコジャパン株式会社</a:t>
            </a:r>
            <a:r>
              <a:rPr lang="zh-TW" altLang="en-US" dirty="0"/>
              <a:t>合作，開發太陽能儲能控制系統，此系統可控制客戶旗下所有太陽能儲能設備，並可即時顯示機器溫度、每日儲能量、發電量、用電量等，並可遠端操控設備放電和儲電等各項設定。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9C30318-7A16-B148-9760-57A29839D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813566" cy="1118214"/>
          </a:xfrm>
        </p:spPr>
        <p:txBody>
          <a:bodyPr anchor="ctr"/>
          <a:lstStyle/>
          <a:p>
            <a:r>
              <a:rPr lang="en-US" altLang="zh-TW" dirty="0"/>
              <a:t>Solar Energy Storage Control System Design</a:t>
            </a:r>
            <a:br>
              <a:rPr lang="en-US" altLang="zh-TW" dirty="0"/>
            </a:br>
            <a:r>
              <a:rPr lang="zh-TW" altLang="en-US" dirty="0"/>
              <a:t>太陽能儲能控制系統</a:t>
            </a:r>
          </a:p>
        </p:txBody>
      </p:sp>
      <p:pic>
        <p:nvPicPr>
          <p:cNvPr id="5" name="Google Shape;324;p26">
            <a:extLst>
              <a:ext uri="{FF2B5EF4-FFF2-40B4-BE49-F238E27FC236}">
                <a16:creationId xmlns:a16="http://schemas.microsoft.com/office/drawing/2014/main" id="{A8535A9C-047D-B714-1BED-9E5D17C96999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1079" t="1938" r="-230"/>
          <a:stretch/>
        </p:blipFill>
        <p:spPr>
          <a:xfrm>
            <a:off x="185056" y="1504334"/>
            <a:ext cx="7513602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48974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2">
            <a:extLst>
              <a:ext uri="{FF2B5EF4-FFF2-40B4-BE49-F238E27FC236}">
                <a16:creationId xmlns:a16="http://schemas.microsoft.com/office/drawing/2014/main" id="{C6DE9992-57A5-C742-3F2F-3F2DD40AD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87916" y="1514035"/>
            <a:ext cx="4315789" cy="4192400"/>
          </a:xfrm>
        </p:spPr>
        <p:txBody>
          <a:bodyPr/>
          <a:lstStyle/>
          <a:p>
            <a:pPr algn="just"/>
            <a:r>
              <a:rPr lang="zh-TW" altLang="en-US" dirty="0"/>
              <a:t>與統一超商合作，開發無人商店的自助結帳系統，藉由此系統，可以達到顧客自助結帳的效益，無須排隊等待店員結帳。</a:t>
            </a:r>
          </a:p>
          <a:p>
            <a:endParaRPr lang="zh-TW" altLang="en-US" dirty="0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595ADF0C-D8A4-1D8C-8609-AEE2C237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7-Eleven X-Store Development</a:t>
            </a:r>
            <a:br>
              <a:rPr lang="en-US" altLang="zh-TW" dirty="0"/>
            </a:br>
            <a:r>
              <a:rPr lang="zh-TW" altLang="en-US" dirty="0"/>
              <a:t>統一超商</a:t>
            </a:r>
            <a:r>
              <a:rPr lang="en-US" altLang="zh-TW" dirty="0"/>
              <a:t>X-Store</a:t>
            </a:r>
            <a:r>
              <a:rPr lang="zh-TW" altLang="en-US" dirty="0"/>
              <a:t>系統建置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F37C68B-CC5E-8657-76F4-338FC50E9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93" t="16919" r="23091" b="356"/>
          <a:stretch/>
        </p:blipFill>
        <p:spPr>
          <a:xfrm>
            <a:off x="173680" y="1514035"/>
            <a:ext cx="7125478" cy="4680288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8152711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89D9CCE-284A-E55A-FF91-A34C4B36D8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BE8986-11FC-7A65-0E8B-37EAD32B6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0338" y="1496963"/>
            <a:ext cx="3746862" cy="4680000"/>
          </a:xfrm>
        </p:spPr>
        <p:txBody>
          <a:bodyPr/>
          <a:lstStyle/>
          <a:p>
            <a:pPr algn="just"/>
            <a:r>
              <a:rPr lang="zh-TW" altLang="en-US" dirty="0"/>
              <a:t>與大學入學考試中心合作，建置升學輔導平台，該網站是用於輔助高中學子們的生涯規劃而設計的。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2E2BDA2-E191-34CA-18EE-A93C9708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0761388" cy="1118214"/>
          </a:xfrm>
        </p:spPr>
        <p:txBody>
          <a:bodyPr anchor="ctr"/>
          <a:lstStyle/>
          <a:p>
            <a:r>
              <a:rPr lang="en-US" altLang="zh-TW" dirty="0"/>
              <a:t>College Entrance Examination Center Website Design</a:t>
            </a:r>
            <a:br>
              <a:rPr lang="en-US" altLang="zh-TW" dirty="0"/>
            </a:br>
            <a:r>
              <a:rPr lang="zh-TW" altLang="en-US" dirty="0"/>
              <a:t>大學選才與高中育才輔助平台設計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9C4682-7931-96D4-0B28-2C7F26620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0702" r="17500" b="18334"/>
          <a:stretch/>
        </p:blipFill>
        <p:spPr>
          <a:xfrm>
            <a:off x="158931" y="1500874"/>
            <a:ext cx="7763806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262068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0B26A22-141B-88EB-89F1-BFDBD502F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496963"/>
            <a:ext cx="4162345" cy="4680000"/>
          </a:xfrm>
        </p:spPr>
        <p:txBody>
          <a:bodyPr/>
          <a:lstStyle/>
          <a:p>
            <a:pPr algn="just"/>
            <a:r>
              <a:rPr lang="zh-TW" altLang="en-US" dirty="0"/>
              <a:t>與捨得企業合作，開發用於廠房設備建置的專案管理系統，使用者可透過系統追蹤各廠房設備的建置進度，並具有工期進度的安排與提示等功能。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D8F3B01-F0A7-0C6C-3DFA-E47D95B86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Project Management System Development</a:t>
            </a:r>
            <a:br>
              <a:rPr lang="en-US" altLang="zh-TW" dirty="0"/>
            </a:br>
            <a:r>
              <a:rPr lang="zh-TW" altLang="en-US" dirty="0"/>
              <a:t>專案管理系統開發</a:t>
            </a:r>
          </a:p>
        </p:txBody>
      </p:sp>
      <p:pic>
        <p:nvPicPr>
          <p:cNvPr id="5" name="Google Shape;395;p34">
            <a:extLst>
              <a:ext uri="{FF2B5EF4-FFF2-40B4-BE49-F238E27FC236}">
                <a16:creationId xmlns:a16="http://schemas.microsoft.com/office/drawing/2014/main" id="{B149B1A3-F96C-1D69-72E6-B1B5DE4E39B5}"/>
              </a:ext>
            </a:extLst>
          </p:cNvPr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>
            <a:alphaModFix/>
          </a:blip>
          <a:srcRect l="10477" t="8734"/>
          <a:stretch/>
        </p:blipFill>
        <p:spPr>
          <a:xfrm>
            <a:off x="4557251" y="1496963"/>
            <a:ext cx="7475817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5193376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420</Words>
  <Application>Microsoft Office PowerPoint</Application>
  <PresentationFormat>寬螢幕</PresentationFormat>
  <Paragraphs>36</Paragraphs>
  <Slides>10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4" baseType="lpstr">
      <vt:lpstr>微軟正黑體</vt:lpstr>
      <vt:lpstr>Aptos</vt:lpstr>
      <vt:lpstr>Arial</vt:lpstr>
      <vt:lpstr>Office 佈景主題</vt:lpstr>
      <vt:lpstr>巧禾數位設計</vt:lpstr>
      <vt:lpstr>服務項目</vt:lpstr>
      <vt:lpstr>精選專案</vt:lpstr>
      <vt:lpstr>Spectrochip COVID-19 Test Strip Scanning App 新冠病毒光譜檢測儀App開發</vt:lpstr>
      <vt:lpstr>Sanden Product PSI App Development 電瓶進銷存系統App開發</vt:lpstr>
      <vt:lpstr>Solar Energy Storage Control System Design 太陽能儲能控制系統</vt:lpstr>
      <vt:lpstr>7-Eleven X-Store Development 統一超商X-Store系統建置</vt:lpstr>
      <vt:lpstr>College Entrance Examination Center Website Design 大學選才與高中育才輔助平台設計</vt:lpstr>
      <vt:lpstr>Project Management System Development 專案管理系統開發</vt:lpstr>
      <vt:lpstr>聯絡資訊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MBRS</dc:creator>
  <cp:lastModifiedBy>Bo-Yuan Su</cp:lastModifiedBy>
  <cp:revision>209</cp:revision>
  <dcterms:created xsi:type="dcterms:W3CDTF">2022-03-27T15:54:01Z</dcterms:created>
  <dcterms:modified xsi:type="dcterms:W3CDTF">2025-03-12T07:35:00Z</dcterms:modified>
</cp:coreProperties>
</file>